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77" r:id="rId3"/>
    <p:sldId id="278" r:id="rId4"/>
    <p:sldId id="258" r:id="rId5"/>
    <p:sldId id="259" r:id="rId6"/>
    <p:sldId id="260" r:id="rId7"/>
    <p:sldId id="279" r:id="rId8"/>
    <p:sldId id="286" r:id="rId9"/>
    <p:sldId id="283" r:id="rId10"/>
    <p:sldId id="280" r:id="rId11"/>
    <p:sldId id="281" r:id="rId12"/>
    <p:sldId id="264" r:id="rId13"/>
    <p:sldId id="265" r:id="rId14"/>
    <p:sldId id="284" r:id="rId15"/>
    <p:sldId id="285" r:id="rId16"/>
    <p:sldId id="266" r:id="rId17"/>
    <p:sldId id="267" r:id="rId18"/>
    <p:sldId id="268" r:id="rId19"/>
    <p:sldId id="274" r:id="rId20"/>
  </p:sldIdLst>
  <p:sldSz cx="9144000" cy="6858000" type="screen4x3"/>
  <p:notesSz cx="9926638" cy="6797675"/>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C328"/>
    <a:srgbClr val="E5931B"/>
    <a:srgbClr val="0594A7"/>
    <a:srgbClr val="9EF1FC"/>
    <a:srgbClr val="18DDF8"/>
    <a:srgbClr val="62ECFA"/>
    <a:srgbClr val="90B8E8"/>
    <a:srgbClr val="94C600"/>
    <a:srgbClr val="4B8B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538" autoAdjust="0"/>
  </p:normalViewPr>
  <p:slideViewPr>
    <p:cSldViewPr>
      <p:cViewPr varScale="1">
        <p:scale>
          <a:sx n="109" d="100"/>
          <a:sy n="109" d="100"/>
        </p:scale>
        <p:origin x="94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5621696" y="0"/>
            <a:ext cx="4302625" cy="340265"/>
          </a:xfrm>
          <a:prstGeom prst="rect">
            <a:avLst/>
          </a:prstGeom>
        </p:spPr>
        <p:txBody>
          <a:bodyPr vert="horz" lIns="91440" tIns="45720" rIns="91440" bIns="45720" rtlCol="0"/>
          <a:lstStyle>
            <a:lvl1pPr algn="r">
              <a:defRPr sz="1200"/>
            </a:lvl1pPr>
          </a:lstStyle>
          <a:p>
            <a:fld id="{D6FF2861-C053-48DD-BFB8-AAE316156193}" type="datetimeFigureOut">
              <a:rPr lang="da-DK" smtClean="0"/>
              <a:t>29-03-2023</a:t>
            </a:fld>
            <a:endParaRPr lang="da-DK"/>
          </a:p>
        </p:txBody>
      </p:sp>
      <p:sp>
        <p:nvSpPr>
          <p:cNvPr id="4" name="Pladsholder til slidebillede 3"/>
          <p:cNvSpPr>
            <a:spLocks noGrp="1" noRot="1" noChangeAspect="1"/>
          </p:cNvSpPr>
          <p:nvPr>
            <p:ph type="sldImg" idx="2"/>
          </p:nvPr>
        </p:nvSpPr>
        <p:spPr>
          <a:xfrm>
            <a:off x="3435350" y="850900"/>
            <a:ext cx="3055938" cy="229235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992201" y="3271103"/>
            <a:ext cx="7942238" cy="2676455"/>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6457410"/>
            <a:ext cx="4302625" cy="340265"/>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5621696" y="6457410"/>
            <a:ext cx="4302625" cy="340265"/>
          </a:xfrm>
          <a:prstGeom prst="rect">
            <a:avLst/>
          </a:prstGeom>
        </p:spPr>
        <p:txBody>
          <a:bodyPr vert="horz" lIns="91440" tIns="45720" rIns="91440" bIns="45720" rtlCol="0" anchor="b"/>
          <a:lstStyle>
            <a:lvl1pPr algn="r">
              <a:defRPr sz="1200"/>
            </a:lvl1pPr>
          </a:lstStyle>
          <a:p>
            <a:fld id="{973AD1D0-E9E8-45F9-8F37-76FE9C683470}" type="slidenum">
              <a:rPr lang="da-DK" smtClean="0"/>
              <a:t>‹nr.›</a:t>
            </a:fld>
            <a:endParaRPr lang="da-DK"/>
          </a:p>
        </p:txBody>
      </p:sp>
    </p:spTree>
    <p:extLst>
      <p:ext uri="{BB962C8B-B14F-4D97-AF65-F5344CB8AC3E}">
        <p14:creationId xmlns:p14="http://schemas.microsoft.com/office/powerpoint/2010/main" val="610878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fld id="{973AD1D0-E9E8-45F9-8F37-76FE9C683470}" type="slidenum">
              <a:rPr lang="da-DK" smtClean="0"/>
              <a:t>6</a:t>
            </a:fld>
            <a:endParaRPr lang="da-DK"/>
          </a:p>
        </p:txBody>
      </p:sp>
    </p:spTree>
    <p:extLst>
      <p:ext uri="{BB962C8B-B14F-4D97-AF65-F5344CB8AC3E}">
        <p14:creationId xmlns:p14="http://schemas.microsoft.com/office/powerpoint/2010/main" val="1962522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s">
    <p:bg>
      <p:bgRef idx="1001">
        <a:schemeClr val="bg2"/>
      </p:bgRef>
    </p:bg>
    <p:spTree>
      <p:nvGrpSpPr>
        <p:cNvPr id="1" name=""/>
        <p:cNvGrpSpPr/>
        <p:nvPr/>
      </p:nvGrpSpPr>
      <p:grpSpPr>
        <a:xfrm>
          <a:off x="0" y="0"/>
          <a:ext cx="0" cy="0"/>
          <a:chOff x="0" y="0"/>
          <a:chExt cx="0" cy="0"/>
        </a:xfrm>
      </p:grpSpPr>
      <p:sp>
        <p:nvSpPr>
          <p:cNvPr id="7" name="Rektangel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ktangel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ktangel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el 7"/>
          <p:cNvSpPr>
            <a:spLocks noGrp="1"/>
          </p:cNvSpPr>
          <p:nvPr>
            <p:ph type="ctrTitle"/>
          </p:nvPr>
        </p:nvSpPr>
        <p:spPr>
          <a:xfrm>
            <a:off x="2362200" y="4038600"/>
            <a:ext cx="6477000" cy="1828800"/>
          </a:xfrm>
        </p:spPr>
        <p:txBody>
          <a:bodyPr anchor="b"/>
          <a:lstStyle>
            <a:lvl1pPr>
              <a:defRPr cap="all" baseline="0"/>
            </a:lvl1pPr>
          </a:lstStyle>
          <a:p>
            <a:r>
              <a:rPr kumimoji="0" lang="da-DK"/>
              <a:t>Klik for at redigere i master</a:t>
            </a:r>
            <a:endParaRPr kumimoji="0" lang="en-US"/>
          </a:p>
        </p:txBody>
      </p:sp>
      <p:sp>
        <p:nvSpPr>
          <p:cNvPr id="9" name="Undertitel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a-DK"/>
              <a:t>Klik for at redigere i master</a:t>
            </a:r>
            <a:endParaRPr kumimoji="0" lang="en-US"/>
          </a:p>
        </p:txBody>
      </p:sp>
      <p:sp>
        <p:nvSpPr>
          <p:cNvPr id="28" name="Pladsholder til dato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355FBF17-E084-485F-BF0C-DED770ED7002}" type="datetimeFigureOut">
              <a:rPr lang="da-DK" smtClean="0"/>
              <a:t>29-03-2023</a:t>
            </a:fld>
            <a:endParaRPr lang="da-DK"/>
          </a:p>
        </p:txBody>
      </p:sp>
      <p:sp>
        <p:nvSpPr>
          <p:cNvPr id="17" name="Pladsholder til sidefod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da-DK"/>
          </a:p>
        </p:txBody>
      </p:sp>
      <p:sp>
        <p:nvSpPr>
          <p:cNvPr id="29" name="Pladsholder til diasnumm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E69B7AA9-2931-447E-AEC2-BA08619B2C97}" type="slidenum">
              <a:rPr lang="da-DK" smtClean="0"/>
              <a:t>‹nr.›</a:t>
            </a:fld>
            <a:endParaRPr lang="da-DK"/>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a-DK"/>
              <a:t>Klik for at redigere i master</a:t>
            </a:r>
            <a:endParaRPr kumimoji="0" lang="en-US"/>
          </a:p>
        </p:txBody>
      </p:sp>
      <p:sp>
        <p:nvSpPr>
          <p:cNvPr id="3" name="Pladsholder til lodret titel 2"/>
          <p:cNvSpPr>
            <a:spLocks noGrp="1"/>
          </p:cNvSpPr>
          <p:nvPr>
            <p:ph type="body" orient="vert" idx="1"/>
          </p:nvPr>
        </p:nvSpPr>
        <p:spPr/>
        <p:txBody>
          <a:bodyPr vert="eaVert"/>
          <a:lstStyle/>
          <a:p>
            <a:pPr lvl="0" eaLnBrk="1" latinLnBrk="0" hangingPunct="1"/>
            <a:r>
              <a:rPr lang="da-DK"/>
              <a:t>Klik for at redigere i master</a:t>
            </a:r>
          </a:p>
          <a:p>
            <a:pPr lvl="1" eaLnBrk="1" latinLnBrk="0" hangingPunct="1"/>
            <a:r>
              <a:rPr lang="da-DK"/>
              <a:t>Andet niveau</a:t>
            </a:r>
          </a:p>
          <a:p>
            <a:pPr lvl="2" eaLnBrk="1" latinLnBrk="0" hangingPunct="1"/>
            <a:r>
              <a:rPr lang="da-DK"/>
              <a:t>Tredje niveau</a:t>
            </a:r>
          </a:p>
          <a:p>
            <a:pPr lvl="3" eaLnBrk="1" latinLnBrk="0" hangingPunct="1"/>
            <a:r>
              <a:rPr lang="da-DK"/>
              <a:t>Fjerde niveau</a:t>
            </a:r>
          </a:p>
          <a:p>
            <a:pPr lvl="4" eaLnBrk="1" latinLnBrk="0" hangingPunct="1"/>
            <a:r>
              <a:rPr lang="da-DK"/>
              <a:t>Femte niveau</a:t>
            </a:r>
            <a:endParaRPr kumimoji="0" lang="en-US"/>
          </a:p>
        </p:txBody>
      </p:sp>
      <p:sp>
        <p:nvSpPr>
          <p:cNvPr id="4" name="Pladsholder til dato 3"/>
          <p:cNvSpPr>
            <a:spLocks noGrp="1"/>
          </p:cNvSpPr>
          <p:nvPr>
            <p:ph type="dt" sz="half" idx="10"/>
          </p:nvPr>
        </p:nvSpPr>
        <p:spPr/>
        <p:txBody>
          <a:bodyPr/>
          <a:lstStyle/>
          <a:p>
            <a:fld id="{355FBF17-E084-485F-BF0C-DED770ED7002}" type="datetimeFigureOut">
              <a:rPr lang="da-DK" smtClean="0"/>
              <a:t>29-03-2023</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E69B7AA9-2931-447E-AEC2-BA08619B2C97}" type="slidenum">
              <a:rPr lang="da-DK" smtClean="0"/>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Lodret titel og tekst">
    <p:bg>
      <p:bgRef idx="1001">
        <a:schemeClr val="bg1"/>
      </p:bgRef>
    </p:bg>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553200" y="609600"/>
            <a:ext cx="2057400" cy="5516563"/>
          </a:xfrm>
        </p:spPr>
        <p:txBody>
          <a:bodyPr vert="eaVert"/>
          <a:lstStyle/>
          <a:p>
            <a:r>
              <a:rPr kumimoji="0" lang="da-DK"/>
              <a:t>Klik for at redigere i master</a:t>
            </a:r>
            <a:endParaRPr kumimoji="0" lang="en-US"/>
          </a:p>
        </p:txBody>
      </p:sp>
      <p:sp>
        <p:nvSpPr>
          <p:cNvPr id="3" name="Pladsholder til lodret titel 2"/>
          <p:cNvSpPr>
            <a:spLocks noGrp="1"/>
          </p:cNvSpPr>
          <p:nvPr>
            <p:ph type="body" orient="vert" idx="1"/>
          </p:nvPr>
        </p:nvSpPr>
        <p:spPr>
          <a:xfrm>
            <a:off x="457200" y="609600"/>
            <a:ext cx="5562600" cy="5516564"/>
          </a:xfrm>
        </p:spPr>
        <p:txBody>
          <a:bodyPr vert="eaVert"/>
          <a:lstStyle/>
          <a:p>
            <a:pPr lvl="0" eaLnBrk="1" latinLnBrk="0" hangingPunct="1"/>
            <a:r>
              <a:rPr lang="da-DK"/>
              <a:t>Klik for at redigere i master</a:t>
            </a:r>
          </a:p>
          <a:p>
            <a:pPr lvl="1" eaLnBrk="1" latinLnBrk="0" hangingPunct="1"/>
            <a:r>
              <a:rPr lang="da-DK"/>
              <a:t>Andet niveau</a:t>
            </a:r>
          </a:p>
          <a:p>
            <a:pPr lvl="2" eaLnBrk="1" latinLnBrk="0" hangingPunct="1"/>
            <a:r>
              <a:rPr lang="da-DK"/>
              <a:t>Tredje niveau</a:t>
            </a:r>
          </a:p>
          <a:p>
            <a:pPr lvl="3" eaLnBrk="1" latinLnBrk="0" hangingPunct="1"/>
            <a:r>
              <a:rPr lang="da-DK"/>
              <a:t>Fjerde niveau</a:t>
            </a:r>
          </a:p>
          <a:p>
            <a:pPr lvl="4" eaLnBrk="1" latinLnBrk="0" hangingPunct="1"/>
            <a:r>
              <a:rPr lang="da-DK"/>
              <a:t>Femte niveau</a:t>
            </a:r>
            <a:endParaRPr kumimoji="0" lang="en-US"/>
          </a:p>
        </p:txBody>
      </p:sp>
      <p:sp>
        <p:nvSpPr>
          <p:cNvPr id="4" name="Pladsholder til dato 3"/>
          <p:cNvSpPr>
            <a:spLocks noGrp="1"/>
          </p:cNvSpPr>
          <p:nvPr>
            <p:ph type="dt" sz="half" idx="10"/>
          </p:nvPr>
        </p:nvSpPr>
        <p:spPr>
          <a:xfrm>
            <a:off x="6553200" y="6248402"/>
            <a:ext cx="2209800" cy="365125"/>
          </a:xfrm>
        </p:spPr>
        <p:txBody>
          <a:bodyPr/>
          <a:lstStyle/>
          <a:p>
            <a:fld id="{355FBF17-E084-485F-BF0C-DED770ED7002}" type="datetimeFigureOut">
              <a:rPr lang="da-DK" smtClean="0"/>
              <a:t>29-03-2023</a:t>
            </a:fld>
            <a:endParaRPr lang="da-DK"/>
          </a:p>
        </p:txBody>
      </p:sp>
      <p:sp>
        <p:nvSpPr>
          <p:cNvPr id="5" name="Pladsholder til sidefod 4"/>
          <p:cNvSpPr>
            <a:spLocks noGrp="1"/>
          </p:cNvSpPr>
          <p:nvPr>
            <p:ph type="ftr" sz="quarter" idx="11"/>
          </p:nvPr>
        </p:nvSpPr>
        <p:spPr>
          <a:xfrm>
            <a:off x="457201" y="6248207"/>
            <a:ext cx="5573483" cy="365125"/>
          </a:xfrm>
        </p:spPr>
        <p:txBody>
          <a:bodyPr/>
          <a:lstStyle/>
          <a:p>
            <a:endParaRPr lang="da-DK"/>
          </a:p>
        </p:txBody>
      </p:sp>
      <p:sp>
        <p:nvSpPr>
          <p:cNvPr id="7" name="Rektangel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ktangel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ktangel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Pladsholder til diasnummer 5"/>
          <p:cNvSpPr>
            <a:spLocks noGrp="1"/>
          </p:cNvSpPr>
          <p:nvPr>
            <p:ph type="sldNum" sz="quarter" idx="12"/>
          </p:nvPr>
        </p:nvSpPr>
        <p:spPr>
          <a:xfrm rot="5400000">
            <a:off x="5989638" y="144462"/>
            <a:ext cx="533400" cy="244476"/>
          </a:xfrm>
        </p:spPr>
        <p:txBody>
          <a:bodyPr/>
          <a:lstStyle/>
          <a:p>
            <a:fld id="{E69B7AA9-2931-447E-AEC2-BA08619B2C97}" type="slidenum">
              <a:rPr lang="da-DK" smtClean="0"/>
              <a:t>‹nr.›</a:t>
            </a:fld>
            <a:endParaRPr lang="da-DK"/>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a:xfrm>
            <a:off x="612648" y="228600"/>
            <a:ext cx="8153400" cy="990600"/>
          </a:xfrm>
        </p:spPr>
        <p:txBody>
          <a:bodyPr/>
          <a:lstStyle/>
          <a:p>
            <a:r>
              <a:rPr kumimoji="0" lang="da-DK"/>
              <a:t>Klik for at redigere i master</a:t>
            </a:r>
            <a:endParaRPr kumimoji="0" lang="en-US"/>
          </a:p>
        </p:txBody>
      </p:sp>
      <p:sp>
        <p:nvSpPr>
          <p:cNvPr id="4" name="Pladsholder til dato 3"/>
          <p:cNvSpPr>
            <a:spLocks noGrp="1"/>
          </p:cNvSpPr>
          <p:nvPr>
            <p:ph type="dt" sz="half" idx="10"/>
          </p:nvPr>
        </p:nvSpPr>
        <p:spPr/>
        <p:txBody>
          <a:bodyPr/>
          <a:lstStyle/>
          <a:p>
            <a:fld id="{355FBF17-E084-485F-BF0C-DED770ED7002}" type="datetimeFigureOut">
              <a:rPr lang="da-DK" smtClean="0"/>
              <a:t>29-03-2023</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lvl1pPr>
              <a:defRPr>
                <a:solidFill>
                  <a:srgbClr val="FFFFFF"/>
                </a:solidFill>
              </a:defRPr>
            </a:lvl1pPr>
          </a:lstStyle>
          <a:p>
            <a:fld id="{E69B7AA9-2931-447E-AEC2-BA08619B2C97}" type="slidenum">
              <a:rPr lang="da-DK" smtClean="0"/>
              <a:t>‹nr.›</a:t>
            </a:fld>
            <a:endParaRPr lang="da-DK"/>
          </a:p>
        </p:txBody>
      </p:sp>
      <p:sp>
        <p:nvSpPr>
          <p:cNvPr id="8" name="Pladsholder til indhold 7"/>
          <p:cNvSpPr>
            <a:spLocks noGrp="1"/>
          </p:cNvSpPr>
          <p:nvPr>
            <p:ph sz="quarter" idx="1"/>
          </p:nvPr>
        </p:nvSpPr>
        <p:spPr>
          <a:xfrm>
            <a:off x="612648" y="1600200"/>
            <a:ext cx="8153400" cy="4495800"/>
          </a:xfrm>
        </p:spPr>
        <p:txBody>
          <a:bodyPr/>
          <a:lstStyle/>
          <a:p>
            <a:pPr lvl="0" eaLnBrk="1" latinLnBrk="0" hangingPunct="1"/>
            <a:r>
              <a:rPr lang="da-DK"/>
              <a:t>Klik for at redigere i master</a:t>
            </a:r>
          </a:p>
          <a:p>
            <a:pPr lvl="1" eaLnBrk="1" latinLnBrk="0" hangingPunct="1"/>
            <a:r>
              <a:rPr lang="da-DK"/>
              <a:t>Andet niveau</a:t>
            </a:r>
          </a:p>
          <a:p>
            <a:pPr lvl="2" eaLnBrk="1" latinLnBrk="0" hangingPunct="1"/>
            <a:r>
              <a:rPr lang="da-DK"/>
              <a:t>Tredje niveau</a:t>
            </a:r>
          </a:p>
          <a:p>
            <a:pPr lvl="3" eaLnBrk="1" latinLnBrk="0" hangingPunct="1"/>
            <a:r>
              <a:rPr lang="da-DK"/>
              <a:t>Fjerde niveau</a:t>
            </a:r>
          </a:p>
          <a:p>
            <a:pPr lvl="4" eaLnBrk="1" latinLnBrk="0" hangingPunct="1"/>
            <a:r>
              <a:rPr lang="da-DK"/>
              <a:t>Femte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fsnitsoverskrift">
    <p:bg>
      <p:bgRef idx="1003">
        <a:schemeClr val="bg1"/>
      </p:bgRef>
    </p:bg>
    <p:spTree>
      <p:nvGrpSpPr>
        <p:cNvPr id="1" name=""/>
        <p:cNvGrpSpPr/>
        <p:nvPr/>
      </p:nvGrpSpPr>
      <p:grpSpPr>
        <a:xfrm>
          <a:off x="0" y="0"/>
          <a:ext cx="0" cy="0"/>
          <a:chOff x="0" y="0"/>
          <a:chExt cx="0" cy="0"/>
        </a:xfrm>
      </p:grpSpPr>
      <p:sp>
        <p:nvSpPr>
          <p:cNvPr id="3" name="Pladsholder til tekst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a-DK"/>
              <a:t>Klik for at redigere i master</a:t>
            </a:r>
          </a:p>
        </p:txBody>
      </p:sp>
      <p:sp>
        <p:nvSpPr>
          <p:cNvPr id="7" name="Rektangel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ktangel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ktangel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da-DK"/>
              <a:t>Klik for at redigere i master</a:t>
            </a:r>
            <a:endParaRPr kumimoji="0" lang="en-US"/>
          </a:p>
        </p:txBody>
      </p:sp>
      <p:sp>
        <p:nvSpPr>
          <p:cNvPr id="12" name="Pladsholder til dato 11"/>
          <p:cNvSpPr>
            <a:spLocks noGrp="1"/>
          </p:cNvSpPr>
          <p:nvPr>
            <p:ph type="dt" sz="half" idx="10"/>
          </p:nvPr>
        </p:nvSpPr>
        <p:spPr/>
        <p:txBody>
          <a:bodyPr/>
          <a:lstStyle/>
          <a:p>
            <a:fld id="{355FBF17-E084-485F-BF0C-DED770ED7002}" type="datetimeFigureOut">
              <a:rPr lang="da-DK" smtClean="0"/>
              <a:t>29-03-2023</a:t>
            </a:fld>
            <a:endParaRPr lang="da-DK"/>
          </a:p>
        </p:txBody>
      </p:sp>
      <p:sp>
        <p:nvSpPr>
          <p:cNvPr id="13" name="Pladsholder til diasnumm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E69B7AA9-2931-447E-AEC2-BA08619B2C97}" type="slidenum">
              <a:rPr lang="da-DK" smtClean="0"/>
              <a:t>‹nr.›</a:t>
            </a:fld>
            <a:endParaRPr lang="da-DK"/>
          </a:p>
        </p:txBody>
      </p:sp>
      <p:sp>
        <p:nvSpPr>
          <p:cNvPr id="14" name="Pladsholder til sidefod 13"/>
          <p:cNvSpPr>
            <a:spLocks noGrp="1"/>
          </p:cNvSpPr>
          <p:nvPr>
            <p:ph type="ftr" sz="quarter" idx="12"/>
          </p:nvPr>
        </p:nvSpPr>
        <p:spPr/>
        <p:txBody>
          <a:bodyPr/>
          <a:lstStyle/>
          <a:p>
            <a:endParaRPr lang="da-DK"/>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a-DK"/>
              <a:t>Klik for at redigere i master</a:t>
            </a:r>
            <a:endParaRPr kumimoji="0" lang="en-US"/>
          </a:p>
        </p:txBody>
      </p:sp>
      <p:sp>
        <p:nvSpPr>
          <p:cNvPr id="9" name="Pladsholder til indhold 8"/>
          <p:cNvSpPr>
            <a:spLocks noGrp="1"/>
          </p:cNvSpPr>
          <p:nvPr>
            <p:ph sz="quarter" idx="1"/>
          </p:nvPr>
        </p:nvSpPr>
        <p:spPr>
          <a:xfrm>
            <a:off x="609600" y="1589567"/>
            <a:ext cx="3886200" cy="4572000"/>
          </a:xfrm>
        </p:spPr>
        <p:txBody>
          <a:bodyPr/>
          <a:lstStyle/>
          <a:p>
            <a:pPr lvl="0" eaLnBrk="1" latinLnBrk="0" hangingPunct="1"/>
            <a:r>
              <a:rPr lang="da-DK"/>
              <a:t>Klik for at redigere i master</a:t>
            </a:r>
          </a:p>
          <a:p>
            <a:pPr lvl="1" eaLnBrk="1" latinLnBrk="0" hangingPunct="1"/>
            <a:r>
              <a:rPr lang="da-DK"/>
              <a:t>Andet niveau</a:t>
            </a:r>
          </a:p>
          <a:p>
            <a:pPr lvl="2" eaLnBrk="1" latinLnBrk="0" hangingPunct="1"/>
            <a:r>
              <a:rPr lang="da-DK"/>
              <a:t>Tredje niveau</a:t>
            </a:r>
          </a:p>
          <a:p>
            <a:pPr lvl="3" eaLnBrk="1" latinLnBrk="0" hangingPunct="1"/>
            <a:r>
              <a:rPr lang="da-DK"/>
              <a:t>Fjerde niveau</a:t>
            </a:r>
          </a:p>
          <a:p>
            <a:pPr lvl="4" eaLnBrk="1" latinLnBrk="0" hangingPunct="1"/>
            <a:r>
              <a:rPr lang="da-DK"/>
              <a:t>Femte niveau</a:t>
            </a:r>
            <a:endParaRPr kumimoji="0" lang="en-US"/>
          </a:p>
        </p:txBody>
      </p:sp>
      <p:sp>
        <p:nvSpPr>
          <p:cNvPr id="11" name="Pladsholder til indhold 10"/>
          <p:cNvSpPr>
            <a:spLocks noGrp="1"/>
          </p:cNvSpPr>
          <p:nvPr>
            <p:ph sz="quarter" idx="2"/>
          </p:nvPr>
        </p:nvSpPr>
        <p:spPr>
          <a:xfrm>
            <a:off x="4844901" y="1589567"/>
            <a:ext cx="3886200" cy="4572000"/>
          </a:xfrm>
        </p:spPr>
        <p:txBody>
          <a:bodyPr/>
          <a:lstStyle/>
          <a:p>
            <a:pPr lvl="0" eaLnBrk="1" latinLnBrk="0" hangingPunct="1"/>
            <a:r>
              <a:rPr lang="da-DK"/>
              <a:t>Klik for at redigere i master</a:t>
            </a:r>
          </a:p>
          <a:p>
            <a:pPr lvl="1" eaLnBrk="1" latinLnBrk="0" hangingPunct="1"/>
            <a:r>
              <a:rPr lang="da-DK"/>
              <a:t>Andet niveau</a:t>
            </a:r>
          </a:p>
          <a:p>
            <a:pPr lvl="2" eaLnBrk="1" latinLnBrk="0" hangingPunct="1"/>
            <a:r>
              <a:rPr lang="da-DK"/>
              <a:t>Tredje niveau</a:t>
            </a:r>
          </a:p>
          <a:p>
            <a:pPr lvl="3" eaLnBrk="1" latinLnBrk="0" hangingPunct="1"/>
            <a:r>
              <a:rPr lang="da-DK"/>
              <a:t>Fjerde niveau</a:t>
            </a:r>
          </a:p>
          <a:p>
            <a:pPr lvl="4" eaLnBrk="1" latinLnBrk="0" hangingPunct="1"/>
            <a:r>
              <a:rPr lang="da-DK"/>
              <a:t>Femte niveau</a:t>
            </a:r>
            <a:endParaRPr kumimoji="0" lang="en-US"/>
          </a:p>
        </p:txBody>
      </p:sp>
      <p:sp>
        <p:nvSpPr>
          <p:cNvPr id="8" name="Pladsholder til dato 7"/>
          <p:cNvSpPr>
            <a:spLocks noGrp="1"/>
          </p:cNvSpPr>
          <p:nvPr>
            <p:ph type="dt" sz="half" idx="15"/>
          </p:nvPr>
        </p:nvSpPr>
        <p:spPr/>
        <p:txBody>
          <a:bodyPr rtlCol="0"/>
          <a:lstStyle/>
          <a:p>
            <a:fld id="{355FBF17-E084-485F-BF0C-DED770ED7002}" type="datetimeFigureOut">
              <a:rPr lang="da-DK" smtClean="0"/>
              <a:t>29-03-2023</a:t>
            </a:fld>
            <a:endParaRPr lang="da-DK"/>
          </a:p>
        </p:txBody>
      </p:sp>
      <p:sp>
        <p:nvSpPr>
          <p:cNvPr id="10" name="Pladsholder til diasnummer 9"/>
          <p:cNvSpPr>
            <a:spLocks noGrp="1"/>
          </p:cNvSpPr>
          <p:nvPr>
            <p:ph type="sldNum" sz="quarter" idx="16"/>
          </p:nvPr>
        </p:nvSpPr>
        <p:spPr/>
        <p:txBody>
          <a:bodyPr rtlCol="0"/>
          <a:lstStyle/>
          <a:p>
            <a:fld id="{E69B7AA9-2931-447E-AEC2-BA08619B2C97}" type="slidenum">
              <a:rPr lang="da-DK" smtClean="0"/>
              <a:t>‹nr.›</a:t>
            </a:fld>
            <a:endParaRPr lang="da-DK"/>
          </a:p>
        </p:txBody>
      </p:sp>
      <p:sp>
        <p:nvSpPr>
          <p:cNvPr id="12" name="Pladsholder til sidefod 11"/>
          <p:cNvSpPr>
            <a:spLocks noGrp="1"/>
          </p:cNvSpPr>
          <p:nvPr>
            <p:ph type="ftr" sz="quarter" idx="17"/>
          </p:nvPr>
        </p:nvSpPr>
        <p:spPr/>
        <p:txBody>
          <a:bodyPr rtlCol="0"/>
          <a:lstStyle/>
          <a:p>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533400" y="273050"/>
            <a:ext cx="8153400" cy="869950"/>
          </a:xfrm>
        </p:spPr>
        <p:txBody>
          <a:bodyPr anchor="ctr"/>
          <a:lstStyle>
            <a:lvl1pPr>
              <a:defRPr/>
            </a:lvl1pPr>
          </a:lstStyle>
          <a:p>
            <a:r>
              <a:rPr kumimoji="0" lang="da-DK"/>
              <a:t>Klik for at redigere i master</a:t>
            </a:r>
            <a:endParaRPr kumimoji="0" lang="en-US"/>
          </a:p>
        </p:txBody>
      </p:sp>
      <p:sp>
        <p:nvSpPr>
          <p:cNvPr id="11" name="Pladsholder til indhold 10"/>
          <p:cNvSpPr>
            <a:spLocks noGrp="1"/>
          </p:cNvSpPr>
          <p:nvPr>
            <p:ph sz="quarter" idx="2"/>
          </p:nvPr>
        </p:nvSpPr>
        <p:spPr>
          <a:xfrm>
            <a:off x="609600" y="2438400"/>
            <a:ext cx="3886200" cy="3581400"/>
          </a:xfrm>
        </p:spPr>
        <p:txBody>
          <a:bodyPr/>
          <a:lstStyle/>
          <a:p>
            <a:pPr lvl="0" eaLnBrk="1" latinLnBrk="0" hangingPunct="1"/>
            <a:r>
              <a:rPr lang="da-DK"/>
              <a:t>Klik for at redigere i master</a:t>
            </a:r>
          </a:p>
          <a:p>
            <a:pPr lvl="1" eaLnBrk="1" latinLnBrk="0" hangingPunct="1"/>
            <a:r>
              <a:rPr lang="da-DK"/>
              <a:t>Andet niveau</a:t>
            </a:r>
          </a:p>
          <a:p>
            <a:pPr lvl="2" eaLnBrk="1" latinLnBrk="0" hangingPunct="1"/>
            <a:r>
              <a:rPr lang="da-DK"/>
              <a:t>Tredje niveau</a:t>
            </a:r>
          </a:p>
          <a:p>
            <a:pPr lvl="3" eaLnBrk="1" latinLnBrk="0" hangingPunct="1"/>
            <a:r>
              <a:rPr lang="da-DK"/>
              <a:t>Fjerde niveau</a:t>
            </a:r>
          </a:p>
          <a:p>
            <a:pPr lvl="4" eaLnBrk="1" latinLnBrk="0" hangingPunct="1"/>
            <a:r>
              <a:rPr lang="da-DK"/>
              <a:t>Femte niveau</a:t>
            </a:r>
            <a:endParaRPr kumimoji="0" lang="en-US"/>
          </a:p>
        </p:txBody>
      </p:sp>
      <p:sp>
        <p:nvSpPr>
          <p:cNvPr id="13" name="Pladsholder til indhold 12"/>
          <p:cNvSpPr>
            <a:spLocks noGrp="1"/>
          </p:cNvSpPr>
          <p:nvPr>
            <p:ph sz="quarter" idx="4"/>
          </p:nvPr>
        </p:nvSpPr>
        <p:spPr>
          <a:xfrm>
            <a:off x="4800600" y="2438400"/>
            <a:ext cx="3886200" cy="3581400"/>
          </a:xfrm>
        </p:spPr>
        <p:txBody>
          <a:bodyPr/>
          <a:lstStyle/>
          <a:p>
            <a:pPr lvl="0" eaLnBrk="1" latinLnBrk="0" hangingPunct="1"/>
            <a:r>
              <a:rPr lang="da-DK"/>
              <a:t>Klik for at redigere i master</a:t>
            </a:r>
          </a:p>
          <a:p>
            <a:pPr lvl="1" eaLnBrk="1" latinLnBrk="0" hangingPunct="1"/>
            <a:r>
              <a:rPr lang="da-DK"/>
              <a:t>Andet niveau</a:t>
            </a:r>
          </a:p>
          <a:p>
            <a:pPr lvl="2" eaLnBrk="1" latinLnBrk="0" hangingPunct="1"/>
            <a:r>
              <a:rPr lang="da-DK"/>
              <a:t>Tredje niveau</a:t>
            </a:r>
          </a:p>
          <a:p>
            <a:pPr lvl="3" eaLnBrk="1" latinLnBrk="0" hangingPunct="1"/>
            <a:r>
              <a:rPr lang="da-DK"/>
              <a:t>Fjerde niveau</a:t>
            </a:r>
          </a:p>
          <a:p>
            <a:pPr lvl="4" eaLnBrk="1" latinLnBrk="0" hangingPunct="1"/>
            <a:r>
              <a:rPr lang="da-DK"/>
              <a:t>Femte niveau</a:t>
            </a:r>
            <a:endParaRPr kumimoji="0" lang="en-US"/>
          </a:p>
        </p:txBody>
      </p:sp>
      <p:sp>
        <p:nvSpPr>
          <p:cNvPr id="10" name="Pladsholder til dato 9"/>
          <p:cNvSpPr>
            <a:spLocks noGrp="1"/>
          </p:cNvSpPr>
          <p:nvPr>
            <p:ph type="dt" sz="half" idx="15"/>
          </p:nvPr>
        </p:nvSpPr>
        <p:spPr/>
        <p:txBody>
          <a:bodyPr rtlCol="0"/>
          <a:lstStyle/>
          <a:p>
            <a:fld id="{355FBF17-E084-485F-BF0C-DED770ED7002}" type="datetimeFigureOut">
              <a:rPr lang="da-DK" smtClean="0"/>
              <a:t>29-03-2023</a:t>
            </a:fld>
            <a:endParaRPr lang="da-DK"/>
          </a:p>
        </p:txBody>
      </p:sp>
      <p:sp>
        <p:nvSpPr>
          <p:cNvPr id="12" name="Pladsholder til diasnummer 11"/>
          <p:cNvSpPr>
            <a:spLocks noGrp="1"/>
          </p:cNvSpPr>
          <p:nvPr>
            <p:ph type="sldNum" sz="quarter" idx="16"/>
          </p:nvPr>
        </p:nvSpPr>
        <p:spPr/>
        <p:txBody>
          <a:bodyPr rtlCol="0"/>
          <a:lstStyle/>
          <a:p>
            <a:fld id="{E69B7AA9-2931-447E-AEC2-BA08619B2C97}" type="slidenum">
              <a:rPr lang="da-DK" smtClean="0"/>
              <a:t>‹nr.›</a:t>
            </a:fld>
            <a:endParaRPr lang="da-DK"/>
          </a:p>
        </p:txBody>
      </p:sp>
      <p:sp>
        <p:nvSpPr>
          <p:cNvPr id="14" name="Pladsholder til sidefod 13"/>
          <p:cNvSpPr>
            <a:spLocks noGrp="1"/>
          </p:cNvSpPr>
          <p:nvPr>
            <p:ph type="ftr" sz="quarter" idx="17"/>
          </p:nvPr>
        </p:nvSpPr>
        <p:spPr/>
        <p:txBody>
          <a:bodyPr rtlCol="0"/>
          <a:lstStyle/>
          <a:p>
            <a:endParaRPr lang="da-DK"/>
          </a:p>
        </p:txBody>
      </p:sp>
      <p:sp>
        <p:nvSpPr>
          <p:cNvPr id="16" name="Pladsholder til tekst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da-DK"/>
              <a:t>Klik for at redigere i master</a:t>
            </a:r>
          </a:p>
        </p:txBody>
      </p:sp>
      <p:sp>
        <p:nvSpPr>
          <p:cNvPr id="15" name="Pladsholder til tekst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da-DK"/>
              <a:t>Klik for at redigere i master</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a-DK"/>
              <a:t>Klik for at redigere i master</a:t>
            </a:r>
            <a:endParaRPr kumimoji="0" lang="en-US"/>
          </a:p>
        </p:txBody>
      </p:sp>
      <p:sp>
        <p:nvSpPr>
          <p:cNvPr id="3" name="Pladsholder til dato 2"/>
          <p:cNvSpPr>
            <a:spLocks noGrp="1"/>
          </p:cNvSpPr>
          <p:nvPr>
            <p:ph type="dt" sz="half" idx="10"/>
          </p:nvPr>
        </p:nvSpPr>
        <p:spPr/>
        <p:txBody>
          <a:bodyPr/>
          <a:lstStyle/>
          <a:p>
            <a:fld id="{355FBF17-E084-485F-BF0C-DED770ED7002}" type="datetimeFigureOut">
              <a:rPr lang="da-DK" smtClean="0"/>
              <a:t>29-03-2023</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lvl1pPr>
              <a:defRPr>
                <a:solidFill>
                  <a:srgbClr val="FFFFFF"/>
                </a:solidFill>
              </a:defRPr>
            </a:lvl1pPr>
          </a:lstStyle>
          <a:p>
            <a:fld id="{E69B7AA9-2931-447E-AEC2-BA08619B2C97}" type="slidenum">
              <a:rPr lang="da-DK" smtClean="0"/>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355FBF17-E084-485F-BF0C-DED770ED7002}" type="datetimeFigureOut">
              <a:rPr lang="da-DK" smtClean="0"/>
              <a:t>29-03-2023</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a:xfrm>
            <a:off x="0" y="6248400"/>
            <a:ext cx="533400" cy="381000"/>
          </a:xfrm>
        </p:spPr>
        <p:txBody>
          <a:bodyPr/>
          <a:lstStyle>
            <a:lvl1pPr>
              <a:defRPr>
                <a:solidFill>
                  <a:schemeClr val="tx2"/>
                </a:solidFill>
              </a:defRPr>
            </a:lvl1pPr>
          </a:lstStyle>
          <a:p>
            <a:fld id="{E69B7AA9-2931-447E-AEC2-BA08619B2C97}" type="slidenum">
              <a:rPr lang="da-DK" smtClean="0"/>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609600" y="273050"/>
            <a:ext cx="8077200" cy="869950"/>
          </a:xfrm>
        </p:spPr>
        <p:txBody>
          <a:bodyPr anchor="ctr"/>
          <a:lstStyle>
            <a:lvl1pPr algn="l">
              <a:buNone/>
              <a:defRPr sz="4400" b="0"/>
            </a:lvl1pPr>
          </a:lstStyle>
          <a:p>
            <a:r>
              <a:rPr kumimoji="0" lang="da-DK"/>
              <a:t>Klik for at redigere i master</a:t>
            </a:r>
            <a:endParaRPr kumimoji="0" lang="en-US"/>
          </a:p>
        </p:txBody>
      </p:sp>
      <p:sp>
        <p:nvSpPr>
          <p:cNvPr id="5" name="Pladsholder til dato 4"/>
          <p:cNvSpPr>
            <a:spLocks noGrp="1"/>
          </p:cNvSpPr>
          <p:nvPr>
            <p:ph type="dt" sz="half" idx="10"/>
          </p:nvPr>
        </p:nvSpPr>
        <p:spPr/>
        <p:txBody>
          <a:bodyPr/>
          <a:lstStyle/>
          <a:p>
            <a:fld id="{355FBF17-E084-485F-BF0C-DED770ED7002}" type="datetimeFigureOut">
              <a:rPr lang="da-DK" smtClean="0"/>
              <a:t>29-03-2023</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lvl1pPr>
              <a:defRPr>
                <a:solidFill>
                  <a:srgbClr val="FFFFFF"/>
                </a:solidFill>
              </a:defRPr>
            </a:lvl1pPr>
          </a:lstStyle>
          <a:p>
            <a:fld id="{E69B7AA9-2931-447E-AEC2-BA08619B2C97}" type="slidenum">
              <a:rPr lang="da-DK" smtClean="0"/>
              <a:t>‹nr.›</a:t>
            </a:fld>
            <a:endParaRPr lang="da-DK"/>
          </a:p>
        </p:txBody>
      </p:sp>
      <p:sp>
        <p:nvSpPr>
          <p:cNvPr id="3" name="Pladsholder til tekst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da-DK"/>
              <a:t>Klik for at redigere i master</a:t>
            </a:r>
          </a:p>
        </p:txBody>
      </p:sp>
      <p:sp>
        <p:nvSpPr>
          <p:cNvPr id="9" name="Pladsholder til indhold 8"/>
          <p:cNvSpPr>
            <a:spLocks noGrp="1"/>
          </p:cNvSpPr>
          <p:nvPr>
            <p:ph sz="quarter" idx="1"/>
          </p:nvPr>
        </p:nvSpPr>
        <p:spPr>
          <a:xfrm>
            <a:off x="2362200" y="1752600"/>
            <a:ext cx="6400800" cy="4419600"/>
          </a:xfrm>
        </p:spPr>
        <p:txBody>
          <a:bodyPr/>
          <a:lstStyle/>
          <a:p>
            <a:pPr lvl="0" eaLnBrk="1" latinLnBrk="0" hangingPunct="1"/>
            <a:r>
              <a:rPr lang="da-DK"/>
              <a:t>Klik for at redigere i master</a:t>
            </a:r>
          </a:p>
          <a:p>
            <a:pPr lvl="1" eaLnBrk="1" latinLnBrk="0" hangingPunct="1"/>
            <a:r>
              <a:rPr lang="da-DK"/>
              <a:t>Andet niveau</a:t>
            </a:r>
          </a:p>
          <a:p>
            <a:pPr lvl="2" eaLnBrk="1" latinLnBrk="0" hangingPunct="1"/>
            <a:r>
              <a:rPr lang="da-DK"/>
              <a:t>Tredje niveau</a:t>
            </a:r>
          </a:p>
          <a:p>
            <a:pPr lvl="3" eaLnBrk="1" latinLnBrk="0" hangingPunct="1"/>
            <a:r>
              <a:rPr lang="da-DK"/>
              <a:t>Fjerde niveau</a:t>
            </a:r>
          </a:p>
          <a:p>
            <a:pPr lvl="4" eaLnBrk="1" latinLnBrk="0" hangingPunct="1"/>
            <a:r>
              <a:rPr lang="da-DK"/>
              <a:t>Femte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lede med billedtekst">
    <p:bg>
      <p:bgRef idx="1003">
        <a:schemeClr val="bg2"/>
      </p:bgRef>
    </p:bg>
    <p:spTree>
      <p:nvGrpSpPr>
        <p:cNvPr id="1" name=""/>
        <p:cNvGrpSpPr/>
        <p:nvPr/>
      </p:nvGrpSpPr>
      <p:grpSpPr>
        <a:xfrm>
          <a:off x="0" y="0"/>
          <a:ext cx="0" cy="0"/>
          <a:chOff x="0" y="0"/>
          <a:chExt cx="0" cy="0"/>
        </a:xfrm>
      </p:grpSpPr>
      <p:sp>
        <p:nvSpPr>
          <p:cNvPr id="4" name="Pladsholder til tekst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da-DK"/>
              <a:t>Klik for at redigere i master</a:t>
            </a:r>
          </a:p>
        </p:txBody>
      </p:sp>
      <p:sp>
        <p:nvSpPr>
          <p:cNvPr id="8" name="Rektangel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ktangel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ktangel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da-DK"/>
              <a:t>Klik for at redigere i master</a:t>
            </a:r>
            <a:endParaRPr kumimoji="0" lang="en-US"/>
          </a:p>
        </p:txBody>
      </p:sp>
      <p:sp>
        <p:nvSpPr>
          <p:cNvPr id="11" name="Rektangel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ladsholder til dato 11"/>
          <p:cNvSpPr>
            <a:spLocks noGrp="1"/>
          </p:cNvSpPr>
          <p:nvPr>
            <p:ph type="dt" sz="half" idx="10"/>
          </p:nvPr>
        </p:nvSpPr>
        <p:spPr>
          <a:xfrm>
            <a:off x="6248400" y="6248400"/>
            <a:ext cx="2667000" cy="365125"/>
          </a:xfrm>
        </p:spPr>
        <p:txBody>
          <a:bodyPr rtlCol="0"/>
          <a:lstStyle/>
          <a:p>
            <a:fld id="{355FBF17-E084-485F-BF0C-DED770ED7002}" type="datetimeFigureOut">
              <a:rPr lang="da-DK" smtClean="0"/>
              <a:t>29-03-2023</a:t>
            </a:fld>
            <a:endParaRPr lang="da-DK"/>
          </a:p>
        </p:txBody>
      </p:sp>
      <p:sp>
        <p:nvSpPr>
          <p:cNvPr id="13" name="Pladsholder til diasnummer 12"/>
          <p:cNvSpPr>
            <a:spLocks noGrp="1"/>
          </p:cNvSpPr>
          <p:nvPr>
            <p:ph type="sldNum" sz="quarter" idx="11"/>
          </p:nvPr>
        </p:nvSpPr>
        <p:spPr>
          <a:xfrm>
            <a:off x="0" y="4667249"/>
            <a:ext cx="1447800" cy="663578"/>
          </a:xfrm>
        </p:spPr>
        <p:txBody>
          <a:bodyPr rtlCol="0"/>
          <a:lstStyle>
            <a:lvl1pPr>
              <a:defRPr sz="2800"/>
            </a:lvl1pPr>
          </a:lstStyle>
          <a:p>
            <a:fld id="{E69B7AA9-2931-447E-AEC2-BA08619B2C97}" type="slidenum">
              <a:rPr lang="da-DK" smtClean="0"/>
              <a:t>‹nr.›</a:t>
            </a:fld>
            <a:endParaRPr lang="da-DK"/>
          </a:p>
        </p:txBody>
      </p:sp>
      <p:sp>
        <p:nvSpPr>
          <p:cNvPr id="14" name="Pladsholder til sidefod 13"/>
          <p:cNvSpPr>
            <a:spLocks noGrp="1"/>
          </p:cNvSpPr>
          <p:nvPr>
            <p:ph type="ftr" sz="quarter" idx="12"/>
          </p:nvPr>
        </p:nvSpPr>
        <p:spPr>
          <a:xfrm>
            <a:off x="1600200" y="6248206"/>
            <a:ext cx="4572000" cy="365125"/>
          </a:xfrm>
        </p:spPr>
        <p:txBody>
          <a:bodyPr rtlCol="0"/>
          <a:lstStyle/>
          <a:p>
            <a:endParaRPr lang="da-DK"/>
          </a:p>
        </p:txBody>
      </p:sp>
      <p:sp>
        <p:nvSpPr>
          <p:cNvPr id="3" name="Pladsholder til billede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da-DK"/>
              <a:t>Klik på ikonet for at tilføje et billede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Pladsholder til titel 21"/>
          <p:cNvSpPr>
            <a:spLocks noGrp="1"/>
          </p:cNvSpPr>
          <p:nvPr>
            <p:ph type="title"/>
          </p:nvPr>
        </p:nvSpPr>
        <p:spPr>
          <a:xfrm>
            <a:off x="609600" y="228600"/>
            <a:ext cx="8153400" cy="990600"/>
          </a:xfrm>
          <a:prstGeom prst="rect">
            <a:avLst/>
          </a:prstGeom>
        </p:spPr>
        <p:txBody>
          <a:bodyPr vert="horz" anchor="ctr">
            <a:normAutofit/>
          </a:bodyPr>
          <a:lstStyle/>
          <a:p>
            <a:r>
              <a:rPr kumimoji="0" lang="da-DK"/>
              <a:t>Klik for at redigere i master</a:t>
            </a:r>
            <a:endParaRPr kumimoji="0" lang="en-US"/>
          </a:p>
        </p:txBody>
      </p:sp>
      <p:sp>
        <p:nvSpPr>
          <p:cNvPr id="13" name="Pladsholder til tekst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da-DK"/>
              <a:t>Klik for at redigere i master</a:t>
            </a:r>
          </a:p>
          <a:p>
            <a:pPr lvl="1" eaLnBrk="1" latinLnBrk="0" hangingPunct="1"/>
            <a:r>
              <a:rPr kumimoji="0" lang="da-DK"/>
              <a:t>Andet niveau</a:t>
            </a:r>
          </a:p>
          <a:p>
            <a:pPr lvl="2" eaLnBrk="1" latinLnBrk="0" hangingPunct="1"/>
            <a:r>
              <a:rPr kumimoji="0" lang="da-DK"/>
              <a:t>Tredje niveau</a:t>
            </a:r>
          </a:p>
          <a:p>
            <a:pPr lvl="3" eaLnBrk="1" latinLnBrk="0" hangingPunct="1"/>
            <a:r>
              <a:rPr kumimoji="0" lang="da-DK"/>
              <a:t>Fjerde niveau</a:t>
            </a:r>
          </a:p>
          <a:p>
            <a:pPr lvl="4" eaLnBrk="1" latinLnBrk="0" hangingPunct="1"/>
            <a:r>
              <a:rPr kumimoji="0" lang="da-DK"/>
              <a:t>Femte niveau</a:t>
            </a:r>
            <a:endParaRPr kumimoji="0" lang="en-US"/>
          </a:p>
        </p:txBody>
      </p:sp>
      <p:sp>
        <p:nvSpPr>
          <p:cNvPr id="14" name="Pladsholder til dato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355FBF17-E084-485F-BF0C-DED770ED7002}" type="datetimeFigureOut">
              <a:rPr lang="da-DK" smtClean="0"/>
              <a:t>29-03-2023</a:t>
            </a:fld>
            <a:endParaRPr lang="da-DK"/>
          </a:p>
        </p:txBody>
      </p:sp>
      <p:sp>
        <p:nvSpPr>
          <p:cNvPr id="3" name="Pladsholder til sidefod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da-DK"/>
          </a:p>
        </p:txBody>
      </p:sp>
      <p:sp>
        <p:nvSpPr>
          <p:cNvPr id="7" name="Rektangel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ktangel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ktangel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Pladsholder til diasnumm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E69B7AA9-2931-447E-AEC2-BA08619B2C97}" type="slidenum">
              <a:rPr lang="da-DK" smtClean="0"/>
              <a:t>‹nr.›</a:t>
            </a:fld>
            <a:endParaRPr lang="da-DK"/>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17" Type="http://schemas.microsoft.com/office/2007/relationships/hdphoto" Target="../media/hdphoto2.wdp"/><Relationship Id="rId2" Type="http://schemas.openxmlformats.org/officeDocument/2006/relationships/tags" Target="../tags/tag2.xml"/><Relationship Id="rId16" Type="http://schemas.openxmlformats.org/officeDocument/2006/relationships/image" Target="../media/image7.png"/><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notesSlide" Target="../notesSlides/notesSlide1.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55576" y="2132856"/>
            <a:ext cx="7795592" cy="1070248"/>
          </a:xfrm>
        </p:spPr>
        <p:txBody>
          <a:bodyPr/>
          <a:lstStyle/>
          <a:p>
            <a:pPr algn="ctr"/>
            <a:r>
              <a:rPr lang="da-DK" dirty="0"/>
              <a:t>Generalforsamling 2023</a:t>
            </a:r>
          </a:p>
        </p:txBody>
      </p:sp>
      <p:sp>
        <p:nvSpPr>
          <p:cNvPr id="3" name="Undertitel 2"/>
          <p:cNvSpPr>
            <a:spLocks noGrp="1"/>
          </p:cNvSpPr>
          <p:nvPr>
            <p:ph type="subTitle" idx="1"/>
          </p:nvPr>
        </p:nvSpPr>
        <p:spPr/>
        <p:txBody>
          <a:bodyPr/>
          <a:lstStyle/>
          <a:p>
            <a:r>
              <a:rPr lang="da-DK" dirty="0"/>
              <a:t>Rudersdalkredsen, DLF kreds 26</a:t>
            </a:r>
          </a:p>
        </p:txBody>
      </p:sp>
      <p:pic>
        <p:nvPicPr>
          <p:cNvPr id="4" name="Billede 3"/>
          <p:cNvPicPr>
            <a:picLocks noChangeAspect="1"/>
          </p:cNvPicPr>
          <p:nvPr/>
        </p:nvPicPr>
        <p:blipFill>
          <a:blip r:embed="rId2" cstate="print">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8532440" y="6129015"/>
            <a:ext cx="434971" cy="454817"/>
          </a:xfrm>
          <a:prstGeom prst="rect">
            <a:avLst/>
          </a:prstGeom>
        </p:spPr>
      </p:pic>
      <p:sp>
        <p:nvSpPr>
          <p:cNvPr id="6" name="Tekstboks 5"/>
          <p:cNvSpPr txBox="1"/>
          <p:nvPr/>
        </p:nvSpPr>
        <p:spPr>
          <a:xfrm>
            <a:off x="3203848" y="3284984"/>
            <a:ext cx="3528392" cy="369332"/>
          </a:xfrm>
          <a:prstGeom prst="rect">
            <a:avLst/>
          </a:prstGeom>
          <a:noFill/>
        </p:spPr>
        <p:txBody>
          <a:bodyPr wrap="square" rtlCol="0">
            <a:spAutoFit/>
          </a:bodyPr>
          <a:lstStyle/>
          <a:p>
            <a:r>
              <a:rPr lang="da-DK" dirty="0"/>
              <a:t>Torsdag den 23. marts 2023</a:t>
            </a:r>
          </a:p>
        </p:txBody>
      </p:sp>
      <p:pic>
        <p:nvPicPr>
          <p:cNvPr id="7" name="Billed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07904" y="3931315"/>
            <a:ext cx="1728192" cy="1807043"/>
          </a:xfrm>
          <a:prstGeom prst="rect">
            <a:avLst/>
          </a:prstGeom>
        </p:spPr>
      </p:pic>
    </p:spTree>
    <p:extLst>
      <p:ext uri="{BB962C8B-B14F-4D97-AF65-F5344CB8AC3E}">
        <p14:creationId xmlns:p14="http://schemas.microsoft.com/office/powerpoint/2010/main" val="38951022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A6A647-3A94-4655-980C-3B08EE631445}"/>
              </a:ext>
            </a:extLst>
          </p:cNvPr>
          <p:cNvSpPr>
            <a:spLocks noGrp="1"/>
          </p:cNvSpPr>
          <p:nvPr>
            <p:ph type="title"/>
          </p:nvPr>
        </p:nvSpPr>
        <p:spPr/>
        <p:txBody>
          <a:bodyPr/>
          <a:lstStyle/>
          <a:p>
            <a:r>
              <a:rPr lang="da-DK" dirty="0" err="1"/>
              <a:t>Lokalaftale</a:t>
            </a:r>
            <a:endParaRPr lang="da-DK" dirty="0"/>
          </a:p>
        </p:txBody>
      </p:sp>
      <p:sp>
        <p:nvSpPr>
          <p:cNvPr id="3" name="Pladsholder til indhold 2">
            <a:extLst>
              <a:ext uri="{FF2B5EF4-FFF2-40B4-BE49-F238E27FC236}">
                <a16:creationId xmlns:a16="http://schemas.microsoft.com/office/drawing/2014/main" id="{86ADED1F-E2FA-44AC-95FC-9C285DC1E43E}"/>
              </a:ext>
            </a:extLst>
          </p:cNvPr>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lstStyle/>
          <a:p>
            <a:pPr marL="0" indent="0">
              <a:buNone/>
            </a:pPr>
            <a:endParaRPr lang="da-DK" dirty="0"/>
          </a:p>
        </p:txBody>
      </p:sp>
      <p:sp>
        <p:nvSpPr>
          <p:cNvPr id="4" name="Ellipse 3">
            <a:extLst>
              <a:ext uri="{FF2B5EF4-FFF2-40B4-BE49-F238E27FC236}">
                <a16:creationId xmlns:a16="http://schemas.microsoft.com/office/drawing/2014/main" id="{28077F95-C4E9-4D05-9F58-C61965D90EF3}"/>
              </a:ext>
            </a:extLst>
          </p:cNvPr>
          <p:cNvSpPr/>
          <p:nvPr/>
        </p:nvSpPr>
        <p:spPr>
          <a:xfrm>
            <a:off x="1547664" y="2276872"/>
            <a:ext cx="2376264" cy="2304255"/>
          </a:xfrm>
          <a:prstGeom prst="ellipse">
            <a:avLst/>
          </a:prstGeom>
          <a:solidFill>
            <a:srgbClr val="D8C32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Lokalaftalen</a:t>
            </a:r>
          </a:p>
        </p:txBody>
      </p:sp>
      <p:grpSp>
        <p:nvGrpSpPr>
          <p:cNvPr id="22" name="Gruppe 21">
            <a:extLst>
              <a:ext uri="{FF2B5EF4-FFF2-40B4-BE49-F238E27FC236}">
                <a16:creationId xmlns:a16="http://schemas.microsoft.com/office/drawing/2014/main" id="{7C248CC0-1EE4-4D3F-8547-C92FDFBE073E}"/>
              </a:ext>
            </a:extLst>
          </p:cNvPr>
          <p:cNvGrpSpPr/>
          <p:nvPr/>
        </p:nvGrpSpPr>
        <p:grpSpPr>
          <a:xfrm>
            <a:off x="3368801" y="1752818"/>
            <a:ext cx="2641093" cy="1087973"/>
            <a:chOff x="3419872" y="1835231"/>
            <a:chExt cx="3168352" cy="1087973"/>
          </a:xfrm>
        </p:grpSpPr>
        <p:sp>
          <p:nvSpPr>
            <p:cNvPr id="7" name="Tekstfelt 6">
              <a:extLst>
                <a:ext uri="{FF2B5EF4-FFF2-40B4-BE49-F238E27FC236}">
                  <a16:creationId xmlns:a16="http://schemas.microsoft.com/office/drawing/2014/main" id="{FAF3CAD4-CB90-46CA-825C-826E8B3073D8}"/>
                </a:ext>
              </a:extLst>
            </p:cNvPr>
            <p:cNvSpPr txBox="1"/>
            <p:nvPr/>
          </p:nvSpPr>
          <p:spPr>
            <a:xfrm>
              <a:off x="3742820" y="1835231"/>
              <a:ext cx="2845404" cy="646331"/>
            </a:xfrm>
            <a:prstGeom prst="rect">
              <a:avLst/>
            </a:prstGeom>
            <a:solidFill>
              <a:schemeClr val="accent6">
                <a:lumMod val="20000"/>
                <a:lumOff val="80000"/>
              </a:schemeClr>
            </a:solidFill>
          </p:spPr>
          <p:style>
            <a:lnRef idx="3">
              <a:schemeClr val="lt1"/>
            </a:lnRef>
            <a:fillRef idx="1">
              <a:schemeClr val="accent3"/>
            </a:fillRef>
            <a:effectRef idx="1">
              <a:schemeClr val="accent3"/>
            </a:effectRef>
            <a:fontRef idx="minor">
              <a:schemeClr val="lt1"/>
            </a:fontRef>
          </p:style>
          <p:txBody>
            <a:bodyPr wrap="square" rtlCol="0">
              <a:spAutoFit/>
            </a:bodyPr>
            <a:lstStyle/>
            <a:p>
              <a:r>
                <a:rPr lang="da-DK" dirty="0">
                  <a:solidFill>
                    <a:schemeClr val="tx1"/>
                  </a:solidFill>
                </a:rPr>
                <a:t>Forhandling med skolechef/forvaltning</a:t>
              </a:r>
            </a:p>
          </p:txBody>
        </p:sp>
        <p:cxnSp>
          <p:nvCxnSpPr>
            <p:cNvPr id="6" name="Lige pilforbindelse 5">
              <a:extLst>
                <a:ext uri="{FF2B5EF4-FFF2-40B4-BE49-F238E27FC236}">
                  <a16:creationId xmlns:a16="http://schemas.microsoft.com/office/drawing/2014/main" id="{F13C2A44-84B8-4034-A9BE-E62D4D9BB739}"/>
                </a:ext>
              </a:extLst>
            </p:cNvPr>
            <p:cNvCxnSpPr>
              <a:cxnSpLocks/>
            </p:cNvCxnSpPr>
            <p:nvPr/>
          </p:nvCxnSpPr>
          <p:spPr>
            <a:xfrm flipV="1">
              <a:off x="3419872" y="2158396"/>
              <a:ext cx="504056" cy="76480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grpSp>
        <p:nvGrpSpPr>
          <p:cNvPr id="23" name="Gruppe 22">
            <a:extLst>
              <a:ext uri="{FF2B5EF4-FFF2-40B4-BE49-F238E27FC236}">
                <a16:creationId xmlns:a16="http://schemas.microsoft.com/office/drawing/2014/main" id="{A6C934C0-2D01-4597-820B-598DA51B55E9}"/>
              </a:ext>
            </a:extLst>
          </p:cNvPr>
          <p:cNvGrpSpPr/>
          <p:nvPr/>
        </p:nvGrpSpPr>
        <p:grpSpPr>
          <a:xfrm>
            <a:off x="3419872" y="2782668"/>
            <a:ext cx="2784886" cy="646331"/>
            <a:chOff x="3419872" y="2782668"/>
            <a:chExt cx="2784886" cy="646331"/>
          </a:xfrm>
          <a:solidFill>
            <a:schemeClr val="accent6">
              <a:lumMod val="40000"/>
              <a:lumOff val="60000"/>
            </a:schemeClr>
          </a:solidFill>
        </p:grpSpPr>
        <p:sp>
          <p:nvSpPr>
            <p:cNvPr id="13" name="Tekstfelt 12">
              <a:extLst>
                <a:ext uri="{FF2B5EF4-FFF2-40B4-BE49-F238E27FC236}">
                  <a16:creationId xmlns:a16="http://schemas.microsoft.com/office/drawing/2014/main" id="{E759A166-3719-4A8B-A399-CB9EF16E484C}"/>
                </a:ext>
              </a:extLst>
            </p:cNvPr>
            <p:cNvSpPr txBox="1"/>
            <p:nvPr/>
          </p:nvSpPr>
          <p:spPr>
            <a:xfrm>
              <a:off x="4235390" y="2782668"/>
              <a:ext cx="1969368" cy="646331"/>
            </a:xfrm>
            <a:prstGeom prst="rect">
              <a:avLst/>
            </a:prstGeom>
            <a:grpFill/>
          </p:spPr>
          <p:style>
            <a:lnRef idx="3">
              <a:schemeClr val="lt1"/>
            </a:lnRef>
            <a:fillRef idx="1">
              <a:schemeClr val="accent5"/>
            </a:fillRef>
            <a:effectRef idx="1">
              <a:schemeClr val="accent5"/>
            </a:effectRef>
            <a:fontRef idx="minor">
              <a:schemeClr val="lt1"/>
            </a:fontRef>
          </p:style>
          <p:txBody>
            <a:bodyPr wrap="square" rtlCol="0">
              <a:spAutoFit/>
            </a:bodyPr>
            <a:lstStyle/>
            <a:p>
              <a:r>
                <a:rPr lang="da-DK" dirty="0">
                  <a:solidFill>
                    <a:schemeClr val="tx1"/>
                  </a:solidFill>
                </a:rPr>
                <a:t>Rekruttering og fastholdelse</a:t>
              </a:r>
            </a:p>
          </p:txBody>
        </p:sp>
        <p:cxnSp>
          <p:nvCxnSpPr>
            <p:cNvPr id="17" name="Lige pilforbindelse 16">
              <a:extLst>
                <a:ext uri="{FF2B5EF4-FFF2-40B4-BE49-F238E27FC236}">
                  <a16:creationId xmlns:a16="http://schemas.microsoft.com/office/drawing/2014/main" id="{2EC07428-02D5-437B-8754-D0DAB7DC89BA}"/>
                </a:ext>
              </a:extLst>
            </p:cNvPr>
            <p:cNvCxnSpPr>
              <a:endCxn id="13" idx="1"/>
            </p:cNvCxnSpPr>
            <p:nvPr/>
          </p:nvCxnSpPr>
          <p:spPr>
            <a:xfrm>
              <a:off x="3419872" y="3105833"/>
              <a:ext cx="815518" cy="1"/>
            </a:xfrm>
            <a:prstGeom prst="straightConnector1">
              <a:avLst/>
            </a:prstGeom>
            <a:grpFill/>
            <a:ln>
              <a:tailEnd type="triangle"/>
            </a:ln>
          </p:spPr>
          <p:style>
            <a:lnRef idx="1">
              <a:schemeClr val="dk1"/>
            </a:lnRef>
            <a:fillRef idx="0">
              <a:schemeClr val="dk1"/>
            </a:fillRef>
            <a:effectRef idx="0">
              <a:schemeClr val="dk1"/>
            </a:effectRef>
            <a:fontRef idx="minor">
              <a:schemeClr val="tx1"/>
            </a:fontRef>
          </p:style>
        </p:cxnSp>
      </p:grpSp>
      <p:grpSp>
        <p:nvGrpSpPr>
          <p:cNvPr id="24" name="Gruppe 23">
            <a:extLst>
              <a:ext uri="{FF2B5EF4-FFF2-40B4-BE49-F238E27FC236}">
                <a16:creationId xmlns:a16="http://schemas.microsoft.com/office/drawing/2014/main" id="{0470CA6A-FD5B-4130-B25C-9AB9B9AABFA8}"/>
              </a:ext>
            </a:extLst>
          </p:cNvPr>
          <p:cNvGrpSpPr/>
          <p:nvPr/>
        </p:nvGrpSpPr>
        <p:grpSpPr>
          <a:xfrm>
            <a:off x="3419872" y="3710228"/>
            <a:ext cx="2784886" cy="890776"/>
            <a:chOff x="3419872" y="3710228"/>
            <a:chExt cx="2784886" cy="890776"/>
          </a:xfrm>
          <a:solidFill>
            <a:schemeClr val="accent6">
              <a:lumMod val="75000"/>
            </a:schemeClr>
          </a:solidFill>
        </p:grpSpPr>
        <p:sp>
          <p:nvSpPr>
            <p:cNvPr id="14" name="Rektangel 13">
              <a:extLst>
                <a:ext uri="{FF2B5EF4-FFF2-40B4-BE49-F238E27FC236}">
                  <a16:creationId xmlns:a16="http://schemas.microsoft.com/office/drawing/2014/main" id="{38A5592C-DEA5-4703-84A3-8D94B9A408CC}"/>
                </a:ext>
              </a:extLst>
            </p:cNvPr>
            <p:cNvSpPr/>
            <p:nvPr/>
          </p:nvSpPr>
          <p:spPr>
            <a:xfrm>
              <a:off x="3995940" y="3880925"/>
              <a:ext cx="2208818" cy="720079"/>
            </a:xfrm>
            <a:prstGeom prst="rect">
              <a:avLst/>
            </a:prstGeom>
            <a:grpFill/>
          </p:spPr>
          <p:style>
            <a:lnRef idx="3">
              <a:schemeClr val="lt1"/>
            </a:lnRef>
            <a:fillRef idx="1">
              <a:schemeClr val="accent4"/>
            </a:fillRef>
            <a:effectRef idx="1">
              <a:schemeClr val="accent4"/>
            </a:effectRef>
            <a:fontRef idx="minor">
              <a:schemeClr val="lt1"/>
            </a:fontRef>
          </p:style>
          <p:txBody>
            <a:bodyPr rtlCol="0" anchor="ctr"/>
            <a:lstStyle/>
            <a:p>
              <a:pPr algn="ctr"/>
              <a:r>
                <a:rPr lang="da-DK" dirty="0"/>
                <a:t>Fremtidens arbejdsplads</a:t>
              </a:r>
            </a:p>
          </p:txBody>
        </p:sp>
        <p:cxnSp>
          <p:nvCxnSpPr>
            <p:cNvPr id="19" name="Lige pilforbindelse 18">
              <a:extLst>
                <a:ext uri="{FF2B5EF4-FFF2-40B4-BE49-F238E27FC236}">
                  <a16:creationId xmlns:a16="http://schemas.microsoft.com/office/drawing/2014/main" id="{3B0B8D68-936D-4E5F-BF85-161CC3D19158}"/>
                </a:ext>
              </a:extLst>
            </p:cNvPr>
            <p:cNvCxnSpPr/>
            <p:nvPr/>
          </p:nvCxnSpPr>
          <p:spPr>
            <a:xfrm>
              <a:off x="3419872" y="3710228"/>
              <a:ext cx="815518" cy="395443"/>
            </a:xfrm>
            <a:prstGeom prst="straightConnector1">
              <a:avLst/>
            </a:prstGeom>
            <a:grpFill/>
            <a:ln>
              <a:tailEnd type="triangle"/>
            </a:ln>
          </p:spPr>
          <p:style>
            <a:lnRef idx="1">
              <a:schemeClr val="dk1"/>
            </a:lnRef>
            <a:fillRef idx="0">
              <a:schemeClr val="dk1"/>
            </a:fillRef>
            <a:effectRef idx="0">
              <a:schemeClr val="dk1"/>
            </a:effectRef>
            <a:fontRef idx="minor">
              <a:schemeClr val="tx1"/>
            </a:fontRef>
          </p:style>
        </p:cxnSp>
      </p:grpSp>
      <p:grpSp>
        <p:nvGrpSpPr>
          <p:cNvPr id="25" name="Gruppe 24">
            <a:extLst>
              <a:ext uri="{FF2B5EF4-FFF2-40B4-BE49-F238E27FC236}">
                <a16:creationId xmlns:a16="http://schemas.microsoft.com/office/drawing/2014/main" id="{E50A6FB1-1426-4558-9B2F-6D771A763BF2}"/>
              </a:ext>
            </a:extLst>
          </p:cNvPr>
          <p:cNvGrpSpPr/>
          <p:nvPr/>
        </p:nvGrpSpPr>
        <p:grpSpPr>
          <a:xfrm>
            <a:off x="3059832" y="4119477"/>
            <a:ext cx="2329630" cy="1527564"/>
            <a:chOff x="3059832" y="4119477"/>
            <a:chExt cx="2329630" cy="1527564"/>
          </a:xfrm>
          <a:solidFill>
            <a:schemeClr val="accent3">
              <a:lumMod val="40000"/>
              <a:lumOff val="60000"/>
            </a:schemeClr>
          </a:solidFill>
        </p:grpSpPr>
        <p:sp>
          <p:nvSpPr>
            <p:cNvPr id="15" name="Rektangel 14">
              <a:extLst>
                <a:ext uri="{FF2B5EF4-FFF2-40B4-BE49-F238E27FC236}">
                  <a16:creationId xmlns:a16="http://schemas.microsoft.com/office/drawing/2014/main" id="{D8ED4F80-3DBA-4069-BC13-73083BBD0FBB}"/>
                </a:ext>
              </a:extLst>
            </p:cNvPr>
            <p:cNvSpPr/>
            <p:nvPr/>
          </p:nvSpPr>
          <p:spPr>
            <a:xfrm>
              <a:off x="3203848" y="4882233"/>
              <a:ext cx="2185614" cy="764808"/>
            </a:xfrm>
            <a:prstGeom prst="rect">
              <a:avLst/>
            </a:prstGeom>
            <a:solidFill>
              <a:schemeClr val="accent3">
                <a:lumMod val="75000"/>
              </a:schemeClr>
            </a:solidFill>
          </p:spPr>
          <p:style>
            <a:lnRef idx="3">
              <a:schemeClr val="lt1"/>
            </a:lnRef>
            <a:fillRef idx="1">
              <a:schemeClr val="accent2"/>
            </a:fillRef>
            <a:effectRef idx="1">
              <a:schemeClr val="accent2"/>
            </a:effectRef>
            <a:fontRef idx="minor">
              <a:schemeClr val="lt1"/>
            </a:fontRef>
          </p:style>
          <p:txBody>
            <a:bodyPr rtlCol="0" anchor="ctr"/>
            <a:lstStyle/>
            <a:p>
              <a:pPr algn="ctr"/>
              <a:r>
                <a:rPr lang="da-DK" dirty="0"/>
                <a:t>Vikar</a:t>
              </a:r>
            </a:p>
          </p:txBody>
        </p:sp>
        <p:cxnSp>
          <p:nvCxnSpPr>
            <p:cNvPr id="21" name="Lige pilforbindelse 20">
              <a:extLst>
                <a:ext uri="{FF2B5EF4-FFF2-40B4-BE49-F238E27FC236}">
                  <a16:creationId xmlns:a16="http://schemas.microsoft.com/office/drawing/2014/main" id="{CD919A1D-4E22-4ED2-8C5F-A292C5028E7B}"/>
                </a:ext>
              </a:extLst>
            </p:cNvPr>
            <p:cNvCxnSpPr/>
            <p:nvPr/>
          </p:nvCxnSpPr>
          <p:spPr>
            <a:xfrm>
              <a:off x="3059832" y="4119477"/>
              <a:ext cx="492343" cy="913576"/>
            </a:xfrm>
            <a:prstGeom prst="straightConnector1">
              <a:avLst/>
            </a:prstGeom>
            <a:grpFill/>
            <a:ln>
              <a:tailEnd type="triangle"/>
            </a:ln>
          </p:spPr>
          <p:style>
            <a:lnRef idx="1">
              <a:schemeClr val="dk1"/>
            </a:lnRef>
            <a:fillRef idx="0">
              <a:schemeClr val="dk1"/>
            </a:fillRef>
            <a:effectRef idx="0">
              <a:schemeClr val="dk1"/>
            </a:effectRef>
            <a:fontRef idx="minor">
              <a:schemeClr val="tx1"/>
            </a:fontRef>
          </p:style>
        </p:cxnSp>
      </p:grpSp>
      <p:grpSp>
        <p:nvGrpSpPr>
          <p:cNvPr id="29" name="Gruppe 28">
            <a:extLst>
              <a:ext uri="{FF2B5EF4-FFF2-40B4-BE49-F238E27FC236}">
                <a16:creationId xmlns:a16="http://schemas.microsoft.com/office/drawing/2014/main" id="{FA22C1D8-3FFA-480B-AD96-59AE516202CD}"/>
              </a:ext>
            </a:extLst>
          </p:cNvPr>
          <p:cNvGrpSpPr/>
          <p:nvPr/>
        </p:nvGrpSpPr>
        <p:grpSpPr>
          <a:xfrm>
            <a:off x="1203498" y="4240964"/>
            <a:ext cx="1512168" cy="1360438"/>
            <a:chOff x="1203498" y="4240964"/>
            <a:chExt cx="1512168" cy="1360438"/>
          </a:xfrm>
        </p:grpSpPr>
        <p:sp>
          <p:nvSpPr>
            <p:cNvPr id="26" name="Rektangel 25">
              <a:extLst>
                <a:ext uri="{FF2B5EF4-FFF2-40B4-BE49-F238E27FC236}">
                  <a16:creationId xmlns:a16="http://schemas.microsoft.com/office/drawing/2014/main" id="{DFCBB7D2-24AB-443E-A8B8-B93103B20B25}"/>
                </a:ext>
              </a:extLst>
            </p:cNvPr>
            <p:cNvSpPr/>
            <p:nvPr/>
          </p:nvSpPr>
          <p:spPr>
            <a:xfrm>
              <a:off x="1203498" y="4836594"/>
              <a:ext cx="1512168" cy="764808"/>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da-DK" dirty="0"/>
                <a:t>Budget</a:t>
              </a:r>
            </a:p>
          </p:txBody>
        </p:sp>
        <p:cxnSp>
          <p:nvCxnSpPr>
            <p:cNvPr id="28" name="Lige pilforbindelse 27">
              <a:extLst>
                <a:ext uri="{FF2B5EF4-FFF2-40B4-BE49-F238E27FC236}">
                  <a16:creationId xmlns:a16="http://schemas.microsoft.com/office/drawing/2014/main" id="{7C66F1B9-B781-43FE-ABC9-C81242EB3896}"/>
                </a:ext>
              </a:extLst>
            </p:cNvPr>
            <p:cNvCxnSpPr/>
            <p:nvPr/>
          </p:nvCxnSpPr>
          <p:spPr>
            <a:xfrm flipH="1">
              <a:off x="2123728" y="4240964"/>
              <a:ext cx="216024" cy="792089"/>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grpSp>
      <p:sp>
        <p:nvSpPr>
          <p:cNvPr id="20" name="Rektangel 19">
            <a:extLst>
              <a:ext uri="{FF2B5EF4-FFF2-40B4-BE49-F238E27FC236}">
                <a16:creationId xmlns:a16="http://schemas.microsoft.com/office/drawing/2014/main" id="{41234313-963B-42A1-8541-DDC76EC119E3}"/>
              </a:ext>
            </a:extLst>
          </p:cNvPr>
          <p:cNvSpPr/>
          <p:nvPr/>
        </p:nvSpPr>
        <p:spPr>
          <a:xfrm>
            <a:off x="6418833" y="1835231"/>
            <a:ext cx="2185615" cy="4042041"/>
          </a:xfrm>
          <a:prstGeom prst="rect">
            <a:avLst/>
          </a:prstGeom>
          <a:solidFill>
            <a:srgbClr val="D8C32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a-DK" dirty="0">
              <a:solidFill>
                <a:schemeClr val="tx1"/>
              </a:solidFill>
            </a:endParaRPr>
          </a:p>
          <a:p>
            <a:pPr marL="285750" indent="-285750">
              <a:buFont typeface="Arial" panose="020B0604020202020204" pitchFamily="34" charset="0"/>
              <a:buChar char="•"/>
            </a:pPr>
            <a:r>
              <a:rPr lang="da-DK" dirty="0">
                <a:solidFill>
                  <a:schemeClr val="tx1"/>
                </a:solidFill>
              </a:rPr>
              <a:t>Undervisnings-timetal?</a:t>
            </a:r>
          </a:p>
          <a:p>
            <a:endParaRPr lang="da-DK" dirty="0">
              <a:solidFill>
                <a:schemeClr val="tx1"/>
              </a:solidFill>
            </a:endParaRPr>
          </a:p>
          <a:p>
            <a:pPr marL="285750" indent="-285750">
              <a:buFont typeface="Arial" panose="020B0604020202020204" pitchFamily="34" charset="0"/>
              <a:buChar char="•"/>
            </a:pPr>
            <a:r>
              <a:rPr lang="da-DK" dirty="0">
                <a:solidFill>
                  <a:schemeClr val="tx1"/>
                </a:solidFill>
              </a:rPr>
              <a:t>Tilstedeværelse-fleksibilitet?</a:t>
            </a:r>
          </a:p>
          <a:p>
            <a:endParaRPr lang="da-DK" dirty="0">
              <a:solidFill>
                <a:schemeClr val="tx1"/>
              </a:solidFill>
            </a:endParaRPr>
          </a:p>
          <a:p>
            <a:pPr marL="285750" indent="-285750">
              <a:buFont typeface="Arial" panose="020B0604020202020204" pitchFamily="34" charset="0"/>
              <a:buChar char="•"/>
            </a:pPr>
            <a:r>
              <a:rPr lang="da-DK" dirty="0">
                <a:solidFill>
                  <a:schemeClr val="tx1"/>
                </a:solidFill>
              </a:rPr>
              <a:t>Forberedelse?</a:t>
            </a:r>
          </a:p>
          <a:p>
            <a:endParaRPr lang="da-DK" dirty="0">
              <a:solidFill>
                <a:schemeClr val="tx1"/>
              </a:solidFill>
            </a:endParaRPr>
          </a:p>
          <a:p>
            <a:pPr marL="285750" indent="-285750">
              <a:buFont typeface="Arial" panose="020B0604020202020204" pitchFamily="34" charset="0"/>
              <a:buChar char="•"/>
            </a:pPr>
            <a:r>
              <a:rPr lang="da-DK" dirty="0" err="1">
                <a:solidFill>
                  <a:schemeClr val="tx1"/>
                </a:solidFill>
              </a:rPr>
              <a:t>Bh.kl.lederne</a:t>
            </a:r>
            <a:r>
              <a:rPr lang="da-DK" dirty="0">
                <a:solidFill>
                  <a:schemeClr val="tx1"/>
                </a:solidFill>
              </a:rPr>
              <a:t>?</a:t>
            </a:r>
          </a:p>
          <a:p>
            <a:endParaRPr lang="da-DK" dirty="0">
              <a:solidFill>
                <a:schemeClr val="tx1"/>
              </a:solidFill>
            </a:endParaRPr>
          </a:p>
          <a:p>
            <a:pPr marL="285750" indent="-285750">
              <a:buFont typeface="Arial" panose="020B0604020202020204" pitchFamily="34" charset="0"/>
              <a:buChar char="•"/>
            </a:pPr>
            <a:r>
              <a:rPr lang="da-DK" dirty="0" err="1">
                <a:solidFill>
                  <a:schemeClr val="tx1"/>
                </a:solidFill>
              </a:rPr>
              <a:t>Tolærertimer</a:t>
            </a:r>
            <a:r>
              <a:rPr lang="da-DK" dirty="0">
                <a:solidFill>
                  <a:schemeClr val="tx1"/>
                </a:solidFill>
              </a:rPr>
              <a:t>?</a:t>
            </a:r>
          </a:p>
          <a:p>
            <a:pPr marL="285750" indent="-285750">
              <a:buFont typeface="Arial" panose="020B0604020202020204" pitchFamily="34" charset="0"/>
              <a:buChar char="•"/>
            </a:pPr>
            <a:endParaRPr lang="da-DK" dirty="0">
              <a:solidFill>
                <a:schemeClr val="tx1"/>
              </a:solidFill>
            </a:endParaRPr>
          </a:p>
          <a:p>
            <a:pPr marL="285750" indent="-285750">
              <a:buFont typeface="Arial" panose="020B0604020202020204" pitchFamily="34" charset="0"/>
              <a:buChar char="•"/>
            </a:pPr>
            <a:endParaRPr lang="da-DK" dirty="0">
              <a:solidFill>
                <a:schemeClr val="tx1"/>
              </a:solidFill>
            </a:endParaRPr>
          </a:p>
        </p:txBody>
      </p:sp>
    </p:spTree>
    <p:extLst>
      <p:ext uri="{BB962C8B-B14F-4D97-AF65-F5344CB8AC3E}">
        <p14:creationId xmlns:p14="http://schemas.microsoft.com/office/powerpoint/2010/main" val="3922899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A6A647-3A94-4655-980C-3B08EE631445}"/>
              </a:ext>
            </a:extLst>
          </p:cNvPr>
          <p:cNvSpPr>
            <a:spLocks noGrp="1"/>
          </p:cNvSpPr>
          <p:nvPr>
            <p:ph type="title"/>
          </p:nvPr>
        </p:nvSpPr>
        <p:spPr/>
        <p:txBody>
          <a:bodyPr/>
          <a:lstStyle/>
          <a:p>
            <a:r>
              <a:rPr lang="da-DK" dirty="0"/>
              <a:t>Medlemmer</a:t>
            </a:r>
          </a:p>
        </p:txBody>
      </p:sp>
      <p:sp>
        <p:nvSpPr>
          <p:cNvPr id="3" name="Pladsholder til indhold 2">
            <a:extLst>
              <a:ext uri="{FF2B5EF4-FFF2-40B4-BE49-F238E27FC236}">
                <a16:creationId xmlns:a16="http://schemas.microsoft.com/office/drawing/2014/main" id="{86ADED1F-E2FA-44AC-95FC-9C285DC1E43E}"/>
              </a:ext>
            </a:extLst>
          </p:cNvPr>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lstStyle/>
          <a:p>
            <a:pPr marL="0" indent="0">
              <a:buNone/>
            </a:pPr>
            <a:endParaRPr lang="da-DK" dirty="0"/>
          </a:p>
        </p:txBody>
      </p:sp>
      <p:sp>
        <p:nvSpPr>
          <p:cNvPr id="4" name="Ellipse 3">
            <a:extLst>
              <a:ext uri="{FF2B5EF4-FFF2-40B4-BE49-F238E27FC236}">
                <a16:creationId xmlns:a16="http://schemas.microsoft.com/office/drawing/2014/main" id="{28077F95-C4E9-4D05-9F58-C61965D90EF3}"/>
              </a:ext>
            </a:extLst>
          </p:cNvPr>
          <p:cNvSpPr/>
          <p:nvPr/>
        </p:nvSpPr>
        <p:spPr>
          <a:xfrm>
            <a:off x="1547664" y="2276872"/>
            <a:ext cx="2376264" cy="2304255"/>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bg1"/>
                </a:solidFill>
              </a:rPr>
              <a:t>Arrangementer</a:t>
            </a:r>
          </a:p>
        </p:txBody>
      </p:sp>
      <p:grpSp>
        <p:nvGrpSpPr>
          <p:cNvPr id="22" name="Gruppe 21">
            <a:extLst>
              <a:ext uri="{FF2B5EF4-FFF2-40B4-BE49-F238E27FC236}">
                <a16:creationId xmlns:a16="http://schemas.microsoft.com/office/drawing/2014/main" id="{7C248CC0-1EE4-4D3F-8547-C92FDFBE073E}"/>
              </a:ext>
            </a:extLst>
          </p:cNvPr>
          <p:cNvGrpSpPr/>
          <p:nvPr/>
        </p:nvGrpSpPr>
        <p:grpSpPr>
          <a:xfrm>
            <a:off x="3419872" y="1835231"/>
            <a:ext cx="2555196" cy="1087973"/>
            <a:chOff x="3419872" y="1835231"/>
            <a:chExt cx="2555196" cy="1087973"/>
          </a:xfrm>
          <a:solidFill>
            <a:schemeClr val="accent3">
              <a:lumMod val="40000"/>
              <a:lumOff val="60000"/>
            </a:schemeClr>
          </a:solidFill>
        </p:grpSpPr>
        <p:sp>
          <p:nvSpPr>
            <p:cNvPr id="7" name="Tekstfelt 6">
              <a:extLst>
                <a:ext uri="{FF2B5EF4-FFF2-40B4-BE49-F238E27FC236}">
                  <a16:creationId xmlns:a16="http://schemas.microsoft.com/office/drawing/2014/main" id="{FAF3CAD4-CB90-46CA-825C-826E8B3073D8}"/>
                </a:ext>
              </a:extLst>
            </p:cNvPr>
            <p:cNvSpPr txBox="1"/>
            <p:nvPr/>
          </p:nvSpPr>
          <p:spPr>
            <a:xfrm>
              <a:off x="3742820" y="1835231"/>
              <a:ext cx="2232248" cy="369332"/>
            </a:xfrm>
            <a:prstGeom prst="rect">
              <a:avLst/>
            </a:prstGeom>
            <a:grpFill/>
          </p:spPr>
          <p:style>
            <a:lnRef idx="3">
              <a:schemeClr val="lt1"/>
            </a:lnRef>
            <a:fillRef idx="1">
              <a:schemeClr val="accent3"/>
            </a:fillRef>
            <a:effectRef idx="1">
              <a:schemeClr val="accent3"/>
            </a:effectRef>
            <a:fontRef idx="minor">
              <a:schemeClr val="lt1"/>
            </a:fontRef>
          </p:style>
          <p:txBody>
            <a:bodyPr wrap="square" rtlCol="0">
              <a:spAutoFit/>
            </a:bodyPr>
            <a:lstStyle/>
            <a:p>
              <a:r>
                <a:rPr lang="da-DK" dirty="0">
                  <a:solidFill>
                    <a:schemeClr val="tx1"/>
                  </a:solidFill>
                </a:rPr>
                <a:t>Faglig Klub</a:t>
              </a:r>
            </a:p>
          </p:txBody>
        </p:sp>
        <p:cxnSp>
          <p:nvCxnSpPr>
            <p:cNvPr id="6" name="Lige pilforbindelse 5">
              <a:extLst>
                <a:ext uri="{FF2B5EF4-FFF2-40B4-BE49-F238E27FC236}">
                  <a16:creationId xmlns:a16="http://schemas.microsoft.com/office/drawing/2014/main" id="{F13C2A44-84B8-4034-A9BE-E62D4D9BB739}"/>
                </a:ext>
              </a:extLst>
            </p:cNvPr>
            <p:cNvCxnSpPr>
              <a:cxnSpLocks/>
            </p:cNvCxnSpPr>
            <p:nvPr/>
          </p:nvCxnSpPr>
          <p:spPr>
            <a:xfrm flipV="1">
              <a:off x="3419872" y="2158396"/>
              <a:ext cx="504056" cy="764808"/>
            </a:xfrm>
            <a:prstGeom prst="straightConnector1">
              <a:avLst/>
            </a:prstGeom>
            <a:grpFill/>
            <a:ln>
              <a:tailEnd type="triangle"/>
            </a:ln>
          </p:spPr>
          <p:style>
            <a:lnRef idx="1">
              <a:schemeClr val="dk1"/>
            </a:lnRef>
            <a:fillRef idx="0">
              <a:schemeClr val="dk1"/>
            </a:fillRef>
            <a:effectRef idx="0">
              <a:schemeClr val="dk1"/>
            </a:effectRef>
            <a:fontRef idx="minor">
              <a:schemeClr val="tx1"/>
            </a:fontRef>
          </p:style>
        </p:cxnSp>
      </p:grpSp>
      <p:grpSp>
        <p:nvGrpSpPr>
          <p:cNvPr id="23" name="Gruppe 22">
            <a:extLst>
              <a:ext uri="{FF2B5EF4-FFF2-40B4-BE49-F238E27FC236}">
                <a16:creationId xmlns:a16="http://schemas.microsoft.com/office/drawing/2014/main" id="{A6C934C0-2D01-4597-820B-598DA51B55E9}"/>
              </a:ext>
            </a:extLst>
          </p:cNvPr>
          <p:cNvGrpSpPr/>
          <p:nvPr/>
        </p:nvGrpSpPr>
        <p:grpSpPr>
          <a:xfrm>
            <a:off x="3419872" y="2782668"/>
            <a:ext cx="2784886" cy="369332"/>
            <a:chOff x="3419872" y="2782668"/>
            <a:chExt cx="2784886" cy="369332"/>
          </a:xfrm>
        </p:grpSpPr>
        <p:sp>
          <p:nvSpPr>
            <p:cNvPr id="13" name="Tekstfelt 12">
              <a:extLst>
                <a:ext uri="{FF2B5EF4-FFF2-40B4-BE49-F238E27FC236}">
                  <a16:creationId xmlns:a16="http://schemas.microsoft.com/office/drawing/2014/main" id="{E759A166-3719-4A8B-A399-CB9EF16E484C}"/>
                </a:ext>
              </a:extLst>
            </p:cNvPr>
            <p:cNvSpPr txBox="1"/>
            <p:nvPr/>
          </p:nvSpPr>
          <p:spPr>
            <a:xfrm>
              <a:off x="4235390" y="2782668"/>
              <a:ext cx="1969368" cy="369332"/>
            </a:xfrm>
            <a:prstGeom prst="rect">
              <a:avLst/>
            </a:prstGeom>
            <a:solidFill>
              <a:schemeClr val="accent3">
                <a:lumMod val="60000"/>
                <a:lumOff val="40000"/>
              </a:schemeClr>
            </a:solidFill>
          </p:spPr>
          <p:style>
            <a:lnRef idx="3">
              <a:schemeClr val="lt1"/>
            </a:lnRef>
            <a:fillRef idx="1">
              <a:schemeClr val="accent5"/>
            </a:fillRef>
            <a:effectRef idx="1">
              <a:schemeClr val="accent5"/>
            </a:effectRef>
            <a:fontRef idx="minor">
              <a:schemeClr val="lt1"/>
            </a:fontRef>
          </p:style>
          <p:txBody>
            <a:bodyPr wrap="square" rtlCol="0">
              <a:spAutoFit/>
            </a:bodyPr>
            <a:lstStyle/>
            <a:p>
              <a:r>
                <a:rPr lang="da-DK" dirty="0">
                  <a:solidFill>
                    <a:schemeClr val="tx1"/>
                  </a:solidFill>
                </a:rPr>
                <a:t>OK-møder</a:t>
              </a:r>
            </a:p>
          </p:txBody>
        </p:sp>
        <p:cxnSp>
          <p:nvCxnSpPr>
            <p:cNvPr id="17" name="Lige pilforbindelse 16">
              <a:extLst>
                <a:ext uri="{FF2B5EF4-FFF2-40B4-BE49-F238E27FC236}">
                  <a16:creationId xmlns:a16="http://schemas.microsoft.com/office/drawing/2014/main" id="{2EC07428-02D5-437B-8754-D0DAB7DC89BA}"/>
                </a:ext>
              </a:extLst>
            </p:cNvPr>
            <p:cNvCxnSpPr>
              <a:endCxn id="13" idx="1"/>
            </p:cNvCxnSpPr>
            <p:nvPr/>
          </p:nvCxnSpPr>
          <p:spPr>
            <a:xfrm flipV="1">
              <a:off x="3419872" y="2967334"/>
              <a:ext cx="815518" cy="13849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grpSp>
        <p:nvGrpSpPr>
          <p:cNvPr id="24" name="Gruppe 23">
            <a:extLst>
              <a:ext uri="{FF2B5EF4-FFF2-40B4-BE49-F238E27FC236}">
                <a16:creationId xmlns:a16="http://schemas.microsoft.com/office/drawing/2014/main" id="{0470CA6A-FD5B-4130-B25C-9AB9B9AABFA8}"/>
              </a:ext>
            </a:extLst>
          </p:cNvPr>
          <p:cNvGrpSpPr/>
          <p:nvPr/>
        </p:nvGrpSpPr>
        <p:grpSpPr>
          <a:xfrm>
            <a:off x="3419872" y="3710228"/>
            <a:ext cx="2784886" cy="890776"/>
            <a:chOff x="3419872" y="3710228"/>
            <a:chExt cx="2784886" cy="890776"/>
          </a:xfrm>
          <a:solidFill>
            <a:schemeClr val="accent4">
              <a:lumMod val="50000"/>
            </a:schemeClr>
          </a:solidFill>
        </p:grpSpPr>
        <p:sp>
          <p:nvSpPr>
            <p:cNvPr id="14" name="Rektangel 13">
              <a:extLst>
                <a:ext uri="{FF2B5EF4-FFF2-40B4-BE49-F238E27FC236}">
                  <a16:creationId xmlns:a16="http://schemas.microsoft.com/office/drawing/2014/main" id="{38A5592C-DEA5-4703-84A3-8D94B9A408CC}"/>
                </a:ext>
              </a:extLst>
            </p:cNvPr>
            <p:cNvSpPr/>
            <p:nvPr/>
          </p:nvSpPr>
          <p:spPr>
            <a:xfrm>
              <a:off x="3995940" y="3880925"/>
              <a:ext cx="2208818" cy="720079"/>
            </a:xfrm>
            <a:prstGeom prst="rect">
              <a:avLst/>
            </a:prstGeom>
            <a:solidFill>
              <a:schemeClr val="accent3">
                <a:lumMod val="75000"/>
              </a:schemeClr>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da-DK" dirty="0"/>
                <a:t>Sociale arrangementer</a:t>
              </a:r>
            </a:p>
          </p:txBody>
        </p:sp>
        <p:cxnSp>
          <p:nvCxnSpPr>
            <p:cNvPr id="19" name="Lige pilforbindelse 18">
              <a:extLst>
                <a:ext uri="{FF2B5EF4-FFF2-40B4-BE49-F238E27FC236}">
                  <a16:creationId xmlns:a16="http://schemas.microsoft.com/office/drawing/2014/main" id="{3B0B8D68-936D-4E5F-BF85-161CC3D19158}"/>
                </a:ext>
              </a:extLst>
            </p:cNvPr>
            <p:cNvCxnSpPr/>
            <p:nvPr/>
          </p:nvCxnSpPr>
          <p:spPr>
            <a:xfrm>
              <a:off x="3419872" y="3710228"/>
              <a:ext cx="815518" cy="395443"/>
            </a:xfrm>
            <a:prstGeom prst="straightConnector1">
              <a:avLst/>
            </a:prstGeom>
            <a:grpFill/>
            <a:ln>
              <a:tailEnd type="triangle"/>
            </a:ln>
          </p:spPr>
          <p:style>
            <a:lnRef idx="1">
              <a:schemeClr val="dk1"/>
            </a:lnRef>
            <a:fillRef idx="0">
              <a:schemeClr val="dk1"/>
            </a:fillRef>
            <a:effectRef idx="0">
              <a:schemeClr val="dk1"/>
            </a:effectRef>
            <a:fontRef idx="minor">
              <a:schemeClr val="tx1"/>
            </a:fontRef>
          </p:style>
        </p:cxnSp>
      </p:grpSp>
      <p:grpSp>
        <p:nvGrpSpPr>
          <p:cNvPr id="25" name="Gruppe 24">
            <a:extLst>
              <a:ext uri="{FF2B5EF4-FFF2-40B4-BE49-F238E27FC236}">
                <a16:creationId xmlns:a16="http://schemas.microsoft.com/office/drawing/2014/main" id="{E50A6FB1-1426-4558-9B2F-6D771A763BF2}"/>
              </a:ext>
            </a:extLst>
          </p:cNvPr>
          <p:cNvGrpSpPr/>
          <p:nvPr/>
        </p:nvGrpSpPr>
        <p:grpSpPr>
          <a:xfrm>
            <a:off x="3335177" y="4176817"/>
            <a:ext cx="2329630" cy="1527564"/>
            <a:chOff x="3059832" y="4119477"/>
            <a:chExt cx="2329630" cy="1527564"/>
          </a:xfrm>
          <a:solidFill>
            <a:schemeClr val="accent3">
              <a:lumMod val="50000"/>
            </a:schemeClr>
          </a:solidFill>
        </p:grpSpPr>
        <p:sp>
          <p:nvSpPr>
            <p:cNvPr id="15" name="Rektangel 14">
              <a:extLst>
                <a:ext uri="{FF2B5EF4-FFF2-40B4-BE49-F238E27FC236}">
                  <a16:creationId xmlns:a16="http://schemas.microsoft.com/office/drawing/2014/main" id="{D8ED4F80-3DBA-4069-BC13-73083BBD0FBB}"/>
                </a:ext>
              </a:extLst>
            </p:cNvPr>
            <p:cNvSpPr/>
            <p:nvPr/>
          </p:nvSpPr>
          <p:spPr>
            <a:xfrm>
              <a:off x="3203848" y="4882233"/>
              <a:ext cx="2185614" cy="764808"/>
            </a:xfrm>
            <a:prstGeom prst="rect">
              <a:avLst/>
            </a:prstGeom>
            <a:grpFill/>
          </p:spPr>
          <p:style>
            <a:lnRef idx="3">
              <a:schemeClr val="lt1"/>
            </a:lnRef>
            <a:fillRef idx="1">
              <a:schemeClr val="accent2"/>
            </a:fillRef>
            <a:effectRef idx="1">
              <a:schemeClr val="accent2"/>
            </a:effectRef>
            <a:fontRef idx="minor">
              <a:schemeClr val="lt1"/>
            </a:fontRef>
          </p:style>
          <p:txBody>
            <a:bodyPr rtlCol="0" anchor="ctr"/>
            <a:lstStyle/>
            <a:p>
              <a:pPr algn="ctr"/>
              <a:r>
                <a:rPr lang="da-DK" dirty="0"/>
                <a:t>Medlemskursus 2024</a:t>
              </a:r>
            </a:p>
          </p:txBody>
        </p:sp>
        <p:cxnSp>
          <p:nvCxnSpPr>
            <p:cNvPr id="21" name="Lige pilforbindelse 20">
              <a:extLst>
                <a:ext uri="{FF2B5EF4-FFF2-40B4-BE49-F238E27FC236}">
                  <a16:creationId xmlns:a16="http://schemas.microsoft.com/office/drawing/2014/main" id="{CD919A1D-4E22-4ED2-8C5F-A292C5028E7B}"/>
                </a:ext>
              </a:extLst>
            </p:cNvPr>
            <p:cNvCxnSpPr/>
            <p:nvPr/>
          </p:nvCxnSpPr>
          <p:spPr>
            <a:xfrm>
              <a:off x="3059832" y="4119477"/>
              <a:ext cx="492343" cy="913576"/>
            </a:xfrm>
            <a:prstGeom prst="straightConnector1">
              <a:avLst/>
            </a:prstGeom>
            <a:grpFill/>
            <a:ln>
              <a:tailEnd type="triangle"/>
            </a:ln>
          </p:spPr>
          <p:style>
            <a:lnRef idx="1">
              <a:schemeClr val="dk1"/>
            </a:lnRef>
            <a:fillRef idx="0">
              <a:schemeClr val="dk1"/>
            </a:fillRef>
            <a:effectRef idx="0">
              <a:schemeClr val="dk1"/>
            </a:effectRef>
            <a:fontRef idx="minor">
              <a:schemeClr val="tx1"/>
            </a:fontRef>
          </p:style>
        </p:cxnSp>
      </p:grpSp>
      <p:grpSp>
        <p:nvGrpSpPr>
          <p:cNvPr id="29" name="Gruppe 28">
            <a:extLst>
              <a:ext uri="{FF2B5EF4-FFF2-40B4-BE49-F238E27FC236}">
                <a16:creationId xmlns:a16="http://schemas.microsoft.com/office/drawing/2014/main" id="{FA22C1D8-3FFA-480B-AD96-59AE516202CD}"/>
              </a:ext>
            </a:extLst>
          </p:cNvPr>
          <p:cNvGrpSpPr/>
          <p:nvPr/>
        </p:nvGrpSpPr>
        <p:grpSpPr>
          <a:xfrm>
            <a:off x="624385" y="4343943"/>
            <a:ext cx="2376264" cy="1360438"/>
            <a:chOff x="612648" y="4240964"/>
            <a:chExt cx="2376264" cy="1360438"/>
          </a:xfrm>
          <a:solidFill>
            <a:schemeClr val="accent5">
              <a:lumMod val="75000"/>
            </a:schemeClr>
          </a:solidFill>
        </p:grpSpPr>
        <p:sp>
          <p:nvSpPr>
            <p:cNvPr id="26" name="Rektangel 25">
              <a:extLst>
                <a:ext uri="{FF2B5EF4-FFF2-40B4-BE49-F238E27FC236}">
                  <a16:creationId xmlns:a16="http://schemas.microsoft.com/office/drawing/2014/main" id="{DFCBB7D2-24AB-443E-A8B8-B93103B20B25}"/>
                </a:ext>
              </a:extLst>
            </p:cNvPr>
            <p:cNvSpPr/>
            <p:nvPr/>
          </p:nvSpPr>
          <p:spPr>
            <a:xfrm>
              <a:off x="612648" y="4836594"/>
              <a:ext cx="2376264" cy="764808"/>
            </a:xfrm>
            <a:prstGeom prst="rect">
              <a:avLst/>
            </a:prstGeom>
            <a:grpFill/>
          </p:spPr>
          <p:style>
            <a:lnRef idx="3">
              <a:schemeClr val="lt1"/>
            </a:lnRef>
            <a:fillRef idx="1">
              <a:schemeClr val="dk1"/>
            </a:fillRef>
            <a:effectRef idx="1">
              <a:schemeClr val="dk1"/>
            </a:effectRef>
            <a:fontRef idx="minor">
              <a:schemeClr val="lt1"/>
            </a:fontRef>
          </p:style>
          <p:txBody>
            <a:bodyPr rtlCol="0" anchor="ctr"/>
            <a:lstStyle/>
            <a:p>
              <a:pPr algn="ctr"/>
              <a:r>
                <a:rPr lang="da-DK" dirty="0"/>
                <a:t>Uddannelse og faglige arrangementer</a:t>
              </a:r>
            </a:p>
          </p:txBody>
        </p:sp>
        <p:cxnSp>
          <p:nvCxnSpPr>
            <p:cNvPr id="28" name="Lige pilforbindelse 27">
              <a:extLst>
                <a:ext uri="{FF2B5EF4-FFF2-40B4-BE49-F238E27FC236}">
                  <a16:creationId xmlns:a16="http://schemas.microsoft.com/office/drawing/2014/main" id="{7C66F1B9-B781-43FE-ABC9-C81242EB3896}"/>
                </a:ext>
              </a:extLst>
            </p:cNvPr>
            <p:cNvCxnSpPr/>
            <p:nvPr/>
          </p:nvCxnSpPr>
          <p:spPr>
            <a:xfrm flipH="1">
              <a:off x="2123728" y="4240964"/>
              <a:ext cx="216024" cy="79208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
        <p:nvSpPr>
          <p:cNvPr id="20" name="Rektangel 19">
            <a:extLst>
              <a:ext uri="{FF2B5EF4-FFF2-40B4-BE49-F238E27FC236}">
                <a16:creationId xmlns:a16="http://schemas.microsoft.com/office/drawing/2014/main" id="{41234313-963B-42A1-8541-DDC76EC119E3}"/>
              </a:ext>
            </a:extLst>
          </p:cNvPr>
          <p:cNvSpPr/>
          <p:nvPr/>
        </p:nvSpPr>
        <p:spPr>
          <a:xfrm>
            <a:off x="6418833" y="1835231"/>
            <a:ext cx="2185615" cy="4042041"/>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a-DK" dirty="0">
                <a:solidFill>
                  <a:schemeClr val="bg1"/>
                </a:solidFill>
              </a:rPr>
              <a:t>Hvordan støtter vi op om faglig klub?</a:t>
            </a:r>
          </a:p>
          <a:p>
            <a:endParaRPr lang="da-DK" dirty="0">
              <a:solidFill>
                <a:schemeClr val="bg1"/>
              </a:solidFill>
            </a:endParaRPr>
          </a:p>
          <a:p>
            <a:pPr marL="285750" indent="-285750">
              <a:buFont typeface="Arial" panose="020B0604020202020204" pitchFamily="34" charset="0"/>
              <a:buChar char="•"/>
            </a:pPr>
            <a:r>
              <a:rPr lang="da-DK" dirty="0">
                <a:solidFill>
                  <a:schemeClr val="bg1"/>
                </a:solidFill>
              </a:rPr>
              <a:t>OK på faglig klub eller til fælles møde?</a:t>
            </a:r>
          </a:p>
          <a:p>
            <a:endParaRPr lang="da-DK" dirty="0">
              <a:solidFill>
                <a:schemeClr val="bg1"/>
              </a:solidFill>
            </a:endParaRPr>
          </a:p>
          <a:p>
            <a:pPr marL="285750" indent="-285750">
              <a:buFont typeface="Arial" panose="020B0604020202020204" pitchFamily="34" charset="0"/>
              <a:buChar char="•"/>
            </a:pPr>
            <a:r>
              <a:rPr lang="da-DK" dirty="0">
                <a:solidFill>
                  <a:schemeClr val="bg1"/>
                </a:solidFill>
              </a:rPr>
              <a:t>Fredagsbar?</a:t>
            </a:r>
          </a:p>
          <a:p>
            <a:endParaRPr lang="da-DK" dirty="0">
              <a:solidFill>
                <a:schemeClr val="bg1"/>
              </a:solidFill>
            </a:endParaRPr>
          </a:p>
          <a:p>
            <a:pPr marL="285750" indent="-285750">
              <a:buFont typeface="Arial" panose="020B0604020202020204" pitchFamily="34" charset="0"/>
              <a:buChar char="•"/>
            </a:pPr>
            <a:r>
              <a:rPr lang="da-DK" dirty="0">
                <a:solidFill>
                  <a:schemeClr val="bg1"/>
                </a:solidFill>
              </a:rPr>
              <a:t>Medlemskursus?</a:t>
            </a:r>
          </a:p>
          <a:p>
            <a:endParaRPr lang="da-DK" dirty="0">
              <a:solidFill>
                <a:schemeClr val="bg1"/>
              </a:solidFill>
            </a:endParaRPr>
          </a:p>
          <a:p>
            <a:pPr marL="285750" indent="-285750">
              <a:buFont typeface="Arial" panose="020B0604020202020204" pitchFamily="34" charset="0"/>
              <a:buChar char="•"/>
            </a:pPr>
            <a:r>
              <a:rPr lang="da-DK" dirty="0">
                <a:solidFill>
                  <a:schemeClr val="bg1"/>
                </a:solidFill>
              </a:rPr>
              <a:t>Centrale og lokale arrangementer?</a:t>
            </a:r>
          </a:p>
          <a:p>
            <a:pPr marL="285750" indent="-285750">
              <a:buFont typeface="Arial" panose="020B0604020202020204" pitchFamily="34" charset="0"/>
              <a:buChar char="•"/>
            </a:pPr>
            <a:endParaRPr lang="da-DK" dirty="0">
              <a:solidFill>
                <a:schemeClr val="tx1"/>
              </a:solidFill>
            </a:endParaRPr>
          </a:p>
        </p:txBody>
      </p:sp>
    </p:spTree>
    <p:extLst>
      <p:ext uri="{BB962C8B-B14F-4D97-AF65-F5344CB8AC3E}">
        <p14:creationId xmlns:p14="http://schemas.microsoft.com/office/powerpoint/2010/main" val="2238546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dirty="0"/>
              <a:t>GF-23, punkt 3: Regnskab 2022 </a:t>
            </a:r>
            <a:r>
              <a:rPr lang="da-DK" sz="1600" dirty="0"/>
              <a:t>kredskassen</a:t>
            </a:r>
            <a:br>
              <a:rPr lang="da-DK" dirty="0"/>
            </a:br>
            <a:endParaRPr lang="da-DK" dirty="0"/>
          </a:p>
        </p:txBody>
      </p:sp>
      <p:pic>
        <p:nvPicPr>
          <p:cNvPr id="4" name="Billede 3"/>
          <p:cNvPicPr>
            <a:picLocks noChangeAspect="1"/>
          </p:cNvPicPr>
          <p:nvPr/>
        </p:nvPicPr>
        <p:blipFill>
          <a:blip r:embed="rId2" cstate="print">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8392700" y="5978429"/>
            <a:ext cx="578987" cy="605404"/>
          </a:xfrm>
          <a:prstGeom prst="rect">
            <a:avLst/>
          </a:prstGeom>
        </p:spPr>
      </p:pic>
      <p:sp>
        <p:nvSpPr>
          <p:cNvPr id="6" name="Control 1"/>
          <p:cNvSpPr>
            <a:spLocks noChangeArrowheads="1" noChangeShapeType="1"/>
          </p:cNvSpPr>
          <p:nvPr/>
        </p:nvSpPr>
        <p:spPr bwMode="auto">
          <a:xfrm>
            <a:off x="11523663" y="2574925"/>
            <a:ext cx="3162300" cy="5572125"/>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10" name="Control 3"/>
          <p:cNvSpPr>
            <a:spLocks noChangeArrowheads="1" noChangeShapeType="1"/>
          </p:cNvSpPr>
          <p:nvPr/>
        </p:nvSpPr>
        <p:spPr bwMode="auto">
          <a:xfrm>
            <a:off x="11187113" y="8909050"/>
            <a:ext cx="3149600" cy="3355975"/>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7" name="Control 1"/>
          <p:cNvSpPr>
            <a:spLocks noChangeArrowheads="1" noChangeShapeType="1"/>
          </p:cNvSpPr>
          <p:nvPr/>
        </p:nvSpPr>
        <p:spPr bwMode="auto">
          <a:xfrm>
            <a:off x="11469688" y="2586038"/>
            <a:ext cx="3162300" cy="5368925"/>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12" name="Control 2"/>
          <p:cNvSpPr>
            <a:spLocks noChangeArrowheads="1" noChangeShapeType="1"/>
          </p:cNvSpPr>
          <p:nvPr/>
        </p:nvSpPr>
        <p:spPr bwMode="auto">
          <a:xfrm>
            <a:off x="11187113" y="8613775"/>
            <a:ext cx="3149600" cy="3355975"/>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8" name="Control 1"/>
          <p:cNvSpPr>
            <a:spLocks noChangeArrowheads="1" noChangeShapeType="1"/>
          </p:cNvSpPr>
          <p:nvPr/>
        </p:nvSpPr>
        <p:spPr bwMode="auto">
          <a:xfrm>
            <a:off x="11469688" y="2586038"/>
            <a:ext cx="3162300" cy="536416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13" name="Control 2"/>
          <p:cNvSpPr>
            <a:spLocks noChangeArrowheads="1" noChangeShapeType="1"/>
          </p:cNvSpPr>
          <p:nvPr/>
        </p:nvSpPr>
        <p:spPr bwMode="auto">
          <a:xfrm>
            <a:off x="11187113" y="8613775"/>
            <a:ext cx="3149600" cy="3355975"/>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15" name="Control 2">
            <a:extLst>
              <a:ext uri="{FF2B5EF4-FFF2-40B4-BE49-F238E27FC236}">
                <a16:creationId xmlns:a16="http://schemas.microsoft.com/office/drawing/2014/main" id="{CA419CE4-BA9E-4646-BFA1-B5BFF9BA0833}"/>
              </a:ext>
            </a:extLst>
          </p:cNvPr>
          <p:cNvSpPr>
            <a:spLocks noChangeArrowheads="1" noChangeShapeType="1"/>
          </p:cNvSpPr>
          <p:nvPr/>
        </p:nvSpPr>
        <p:spPr bwMode="auto">
          <a:xfrm>
            <a:off x="3800475" y="9261648"/>
            <a:ext cx="2924175" cy="144445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21" name="Control 5">
            <a:extLst>
              <a:ext uri="{FF2B5EF4-FFF2-40B4-BE49-F238E27FC236}">
                <a16:creationId xmlns:a16="http://schemas.microsoft.com/office/drawing/2014/main" id="{9AE8150E-F8B2-4A35-B725-6F50B0C9D011}"/>
              </a:ext>
            </a:extLst>
          </p:cNvPr>
          <p:cNvSpPr>
            <a:spLocks noChangeArrowheads="1" noChangeShapeType="1"/>
          </p:cNvSpPr>
          <p:nvPr/>
        </p:nvSpPr>
        <p:spPr bwMode="auto">
          <a:xfrm>
            <a:off x="8875713" y="1600200"/>
            <a:ext cx="3163887" cy="5359400"/>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25" name="Control 7">
            <a:extLst>
              <a:ext uri="{FF2B5EF4-FFF2-40B4-BE49-F238E27FC236}">
                <a16:creationId xmlns:a16="http://schemas.microsoft.com/office/drawing/2014/main" id="{3651C442-3126-4D8B-AE18-5F0F71AEBBF2}"/>
              </a:ext>
            </a:extLst>
          </p:cNvPr>
          <p:cNvSpPr>
            <a:spLocks noChangeArrowheads="1" noChangeShapeType="1"/>
          </p:cNvSpPr>
          <p:nvPr/>
        </p:nvSpPr>
        <p:spPr bwMode="auto">
          <a:xfrm>
            <a:off x="13787391" y="1642636"/>
            <a:ext cx="3539155" cy="3979605"/>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graphicFrame>
        <p:nvGraphicFramePr>
          <p:cNvPr id="3" name="Tabel 2">
            <a:extLst>
              <a:ext uri="{FF2B5EF4-FFF2-40B4-BE49-F238E27FC236}">
                <a16:creationId xmlns:a16="http://schemas.microsoft.com/office/drawing/2014/main" id="{36268B05-B96E-36AA-02DC-6CCBD42B330F}"/>
              </a:ext>
            </a:extLst>
          </p:cNvPr>
          <p:cNvGraphicFramePr>
            <a:graphicFrameLocks noGrp="1"/>
          </p:cNvGraphicFramePr>
          <p:nvPr>
            <p:extLst>
              <p:ext uri="{D42A27DB-BD31-4B8C-83A1-F6EECF244321}">
                <p14:modId xmlns:p14="http://schemas.microsoft.com/office/powerpoint/2010/main" val="2311044450"/>
              </p:ext>
            </p:extLst>
          </p:nvPr>
        </p:nvGraphicFramePr>
        <p:xfrm>
          <a:off x="918997" y="1642636"/>
          <a:ext cx="3715212" cy="4859571"/>
        </p:xfrm>
        <a:graphic>
          <a:graphicData uri="http://schemas.openxmlformats.org/drawingml/2006/table">
            <a:tbl>
              <a:tblPr/>
              <a:tblGrid>
                <a:gridCol w="1495721">
                  <a:extLst>
                    <a:ext uri="{9D8B030D-6E8A-4147-A177-3AD203B41FA5}">
                      <a16:colId xmlns:a16="http://schemas.microsoft.com/office/drawing/2014/main" val="552067892"/>
                    </a:ext>
                  </a:extLst>
                </a:gridCol>
                <a:gridCol w="245018">
                  <a:extLst>
                    <a:ext uri="{9D8B030D-6E8A-4147-A177-3AD203B41FA5}">
                      <a16:colId xmlns:a16="http://schemas.microsoft.com/office/drawing/2014/main" val="4287111578"/>
                    </a:ext>
                  </a:extLst>
                </a:gridCol>
                <a:gridCol w="965165">
                  <a:extLst>
                    <a:ext uri="{9D8B030D-6E8A-4147-A177-3AD203B41FA5}">
                      <a16:colId xmlns:a16="http://schemas.microsoft.com/office/drawing/2014/main" val="3676268918"/>
                    </a:ext>
                  </a:extLst>
                </a:gridCol>
                <a:gridCol w="1009308">
                  <a:extLst>
                    <a:ext uri="{9D8B030D-6E8A-4147-A177-3AD203B41FA5}">
                      <a16:colId xmlns:a16="http://schemas.microsoft.com/office/drawing/2014/main" val="2732159390"/>
                    </a:ext>
                  </a:extLst>
                </a:gridCol>
              </a:tblGrid>
              <a:tr h="155061">
                <a:tc>
                  <a:txBody>
                    <a:bodyPr/>
                    <a:lstStyle/>
                    <a:p>
                      <a:pPr marR="0" indent="0" algn="l" rtl="0">
                        <a:spcBef>
                          <a:spcPts val="0"/>
                        </a:spcBef>
                        <a:spcAft>
                          <a:spcPts val="0"/>
                        </a:spcAft>
                      </a:pPr>
                      <a:r>
                        <a:rPr lang="da-DK" sz="1000" kern="1400">
                          <a:ln>
                            <a:noFill/>
                          </a:ln>
                          <a:solidFill>
                            <a:srgbClr val="212120"/>
                          </a:solidFill>
                          <a:effectLst/>
                          <a:latin typeface="Times New Roman" panose="02020603050405020304" pitchFamily="18" charset="0"/>
                        </a:rPr>
                        <a:t> </a:t>
                      </a:r>
                    </a:p>
                  </a:txBody>
                  <a:tcPr marL="9133" marR="9133" marT="9133" marB="0" anchor="b">
                    <a:lnL w="12700" cap="flat" cmpd="sng" algn="ctr">
                      <a:solidFill>
                        <a:srgbClr val="007300"/>
                      </a:solidFill>
                      <a:prstDash val="solid"/>
                      <a:round/>
                      <a:headEnd type="none" w="med" len="med"/>
                      <a:tailEnd type="none" w="med" len="med"/>
                    </a:lnL>
                    <a:lnR>
                      <a:noFill/>
                    </a:lnR>
                    <a:lnT w="12700" cap="flat" cmpd="sng" algn="ctr">
                      <a:solidFill>
                        <a:srgbClr val="007300"/>
                      </a:solidFill>
                      <a:prstDash val="solid"/>
                      <a:round/>
                      <a:headEnd type="none" w="med" len="med"/>
                      <a:tailEnd type="none" w="med" len="med"/>
                    </a:lnT>
                    <a:lnB>
                      <a:noFill/>
                    </a:lnB>
                  </a:tcPr>
                </a:tc>
                <a:tc>
                  <a:txBody>
                    <a:bodyPr/>
                    <a:lstStyle/>
                    <a:p>
                      <a:pPr marR="0" indent="0" algn="l" rtl="0">
                        <a:spcBef>
                          <a:spcPts val="0"/>
                        </a:spcBef>
                        <a:spcAft>
                          <a:spcPts val="0"/>
                        </a:spcAft>
                      </a:pPr>
                      <a:r>
                        <a:rPr lang="da-DK" sz="1000" kern="1400">
                          <a:ln>
                            <a:noFill/>
                          </a:ln>
                          <a:solidFill>
                            <a:srgbClr val="212120"/>
                          </a:solidFill>
                          <a:effectLst/>
                          <a:latin typeface="Times New Roman" panose="02020603050405020304" pitchFamily="18" charset="0"/>
                        </a:rPr>
                        <a:t> </a:t>
                      </a:r>
                    </a:p>
                  </a:txBody>
                  <a:tcPr marL="9133" marR="9133" marT="9133" marB="0" anchor="b">
                    <a:lnL>
                      <a:noFill/>
                    </a:lnL>
                    <a:lnR>
                      <a:noFill/>
                    </a:lnR>
                    <a:lnT w="12700" cap="flat" cmpd="sng" algn="ctr">
                      <a:solidFill>
                        <a:srgbClr val="007300"/>
                      </a:solidFill>
                      <a:prstDash val="solid"/>
                      <a:round/>
                      <a:headEnd type="none" w="med" len="med"/>
                      <a:tailEnd type="none" w="med" len="med"/>
                    </a:lnT>
                    <a:lnB>
                      <a:noFill/>
                    </a:lnB>
                  </a:tcPr>
                </a:tc>
                <a:tc>
                  <a:txBody>
                    <a:bodyPr/>
                    <a:lstStyle/>
                    <a:p>
                      <a:pPr marR="0" indent="0" algn="ctr" rtl="0">
                        <a:spcBef>
                          <a:spcPts val="0"/>
                        </a:spcBef>
                        <a:spcAft>
                          <a:spcPts val="1400"/>
                        </a:spcAft>
                      </a:pPr>
                      <a:r>
                        <a:rPr lang="da-DK" sz="1000" b="1" kern="1400">
                          <a:ln>
                            <a:noFill/>
                          </a:ln>
                          <a:solidFill>
                            <a:srgbClr val="000000"/>
                          </a:solidFill>
                          <a:effectLst/>
                          <a:latin typeface="Arial" panose="020B0604020202020204" pitchFamily="34" charset="0"/>
                        </a:rPr>
                        <a:t>Regnskab 2022</a:t>
                      </a:r>
                      <a:endParaRPr lang="da-DK" sz="1000" kern="1400">
                        <a:ln>
                          <a:noFill/>
                        </a:ln>
                        <a:solidFill>
                          <a:srgbClr val="212120"/>
                        </a:solidFill>
                        <a:effectLst/>
                        <a:latin typeface="Times New Roman" panose="02020603050405020304" pitchFamily="18" charset="0"/>
                      </a:endParaRPr>
                    </a:p>
                  </a:txBody>
                  <a:tcPr marL="9133" marR="9133" marT="9133" marB="0" anchor="b">
                    <a:lnL>
                      <a:noFill/>
                    </a:lnL>
                    <a:lnR>
                      <a:noFill/>
                    </a:lnR>
                    <a:lnT w="12700" cap="flat" cmpd="sng" algn="ctr">
                      <a:solidFill>
                        <a:srgbClr val="007300"/>
                      </a:solidFill>
                      <a:prstDash val="solid"/>
                      <a:round/>
                      <a:headEnd type="none" w="med" len="med"/>
                      <a:tailEnd type="none" w="med" len="med"/>
                    </a:lnT>
                    <a:lnB>
                      <a:noFill/>
                    </a:lnB>
                  </a:tcPr>
                </a:tc>
                <a:tc>
                  <a:txBody>
                    <a:bodyPr/>
                    <a:lstStyle/>
                    <a:p>
                      <a:pPr marR="0" indent="0" algn="ctr" rtl="0">
                        <a:spcBef>
                          <a:spcPts val="0"/>
                        </a:spcBef>
                        <a:spcAft>
                          <a:spcPts val="1400"/>
                        </a:spcAft>
                      </a:pPr>
                      <a:r>
                        <a:rPr lang="da-DK" sz="1000" b="1" kern="1400">
                          <a:ln>
                            <a:noFill/>
                          </a:ln>
                          <a:solidFill>
                            <a:srgbClr val="000000"/>
                          </a:solidFill>
                          <a:effectLst/>
                          <a:latin typeface="Arial" panose="020B0604020202020204" pitchFamily="34" charset="0"/>
                        </a:rPr>
                        <a:t>Budget 2022       </a:t>
                      </a:r>
                      <a:endParaRPr lang="da-DK" sz="1000" kern="1400">
                        <a:ln>
                          <a:noFill/>
                        </a:ln>
                        <a:solidFill>
                          <a:srgbClr val="212120"/>
                        </a:solidFill>
                        <a:effectLst/>
                        <a:latin typeface="Times New Roman" panose="02020603050405020304" pitchFamily="18" charset="0"/>
                      </a:endParaRPr>
                    </a:p>
                  </a:txBody>
                  <a:tcPr marL="9133" marR="78072" marT="9133" marB="0" anchor="b">
                    <a:lnL>
                      <a:noFill/>
                    </a:lnL>
                    <a:lnR w="12700" cap="flat" cmpd="sng" algn="ctr">
                      <a:solidFill>
                        <a:srgbClr val="007300"/>
                      </a:solidFill>
                      <a:prstDash val="solid"/>
                      <a:round/>
                      <a:headEnd type="none" w="med" len="med"/>
                      <a:tailEnd type="none" w="med" len="med"/>
                    </a:lnR>
                    <a:lnT w="12700" cap="flat" cmpd="sng" algn="ctr">
                      <a:solidFill>
                        <a:srgbClr val="007300"/>
                      </a:solidFill>
                      <a:prstDash val="solid"/>
                      <a:round/>
                      <a:headEnd type="none" w="med" len="med"/>
                      <a:tailEnd type="none" w="med" len="med"/>
                    </a:lnT>
                    <a:lnB>
                      <a:noFill/>
                    </a:lnB>
                  </a:tcPr>
                </a:tc>
                <a:extLst>
                  <a:ext uri="{0D108BD9-81ED-4DB2-BD59-A6C34878D82A}">
                    <a16:rowId xmlns:a16="http://schemas.microsoft.com/office/drawing/2014/main" val="2516228809"/>
                  </a:ext>
                </a:extLst>
              </a:tr>
              <a:tr h="184247">
                <a:tc>
                  <a:txBody>
                    <a:bodyPr/>
                    <a:lstStyle/>
                    <a:p>
                      <a:pPr marR="0" indent="0" algn="l" rtl="0">
                        <a:spcBef>
                          <a:spcPts val="0"/>
                        </a:spcBef>
                        <a:spcAft>
                          <a:spcPts val="1400"/>
                        </a:spcAft>
                      </a:pPr>
                      <a:r>
                        <a:rPr lang="da-DK" sz="1100" b="1" kern="1400">
                          <a:ln>
                            <a:noFill/>
                          </a:ln>
                          <a:solidFill>
                            <a:srgbClr val="000000"/>
                          </a:solidFill>
                          <a:effectLst/>
                          <a:latin typeface="Arial" panose="020B0604020202020204" pitchFamily="34" charset="0"/>
                        </a:rPr>
                        <a:t>Kredskassen</a:t>
                      </a:r>
                      <a:endParaRPr lang="da-DK" sz="1000" kern="1400">
                        <a:ln>
                          <a:noFill/>
                        </a:ln>
                        <a:solidFill>
                          <a:srgbClr val="212120"/>
                        </a:solidFill>
                        <a:effectLst/>
                        <a:latin typeface="Times New Roman" panose="02020603050405020304" pitchFamily="18" charset="0"/>
                      </a:endParaRPr>
                    </a:p>
                  </a:txBody>
                  <a:tcPr marL="9133" marR="9133" marT="9133"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133" marR="9133" marT="9133" marB="0" anchor="b">
                    <a:lnL>
                      <a:noFill/>
                    </a:lnL>
                    <a:lnR>
                      <a:noFill/>
                    </a:lnR>
                    <a:lnT>
                      <a:noFill/>
                    </a:lnT>
                    <a:lnB>
                      <a:noFill/>
                    </a:lnB>
                  </a:tcPr>
                </a:tc>
                <a:tc>
                  <a:txBody>
                    <a:bodyPr/>
                    <a:lstStyle/>
                    <a:p>
                      <a:pPr marR="0" indent="0" algn="l"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133" marR="9133" marT="9133" marB="0" anchor="b">
                    <a:lnL>
                      <a:noFill/>
                    </a:lnL>
                    <a:lnR>
                      <a:noFill/>
                    </a:lnR>
                    <a:lnT>
                      <a:noFill/>
                    </a:lnT>
                    <a:lnB>
                      <a:noFill/>
                    </a:lnB>
                  </a:tcPr>
                </a:tc>
                <a:tc>
                  <a:txBody>
                    <a:bodyPr/>
                    <a:lstStyle/>
                    <a:p>
                      <a:pPr marR="0" indent="0" algn="l"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133" marR="78072" marT="9133"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1833029285"/>
                  </a:ext>
                </a:extLst>
              </a:tr>
              <a:tr h="155061">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Indtægter</a:t>
                      </a:r>
                      <a:endParaRPr lang="da-DK" sz="1000" kern="1400">
                        <a:ln>
                          <a:noFill/>
                        </a:ln>
                        <a:solidFill>
                          <a:srgbClr val="212120"/>
                        </a:solidFill>
                        <a:effectLst/>
                        <a:latin typeface="Times New Roman" panose="02020603050405020304" pitchFamily="18" charset="0"/>
                      </a:endParaRPr>
                    </a:p>
                  </a:txBody>
                  <a:tcPr marL="9133" marR="9133" marT="9133"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133" marR="9133" marT="9133" marB="0" anchor="b">
                    <a:lnL>
                      <a:noFill/>
                    </a:lnL>
                    <a:lnR>
                      <a:noFill/>
                    </a:lnR>
                    <a:lnT>
                      <a:noFill/>
                    </a:lnT>
                    <a:lnB>
                      <a:noFill/>
                    </a:lnB>
                  </a:tcPr>
                </a:tc>
                <a:tc>
                  <a:txBody>
                    <a:bodyPr/>
                    <a:lstStyle/>
                    <a:p>
                      <a:pPr marR="0" indent="0" algn="l"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133" marR="9133" marT="9133" marB="0" anchor="b">
                    <a:lnL>
                      <a:noFill/>
                    </a:lnL>
                    <a:lnR>
                      <a:noFill/>
                    </a:lnR>
                    <a:lnT>
                      <a:noFill/>
                    </a:lnT>
                    <a:lnB>
                      <a:noFill/>
                    </a:lnB>
                  </a:tcPr>
                </a:tc>
                <a:tc>
                  <a:txBody>
                    <a:bodyPr/>
                    <a:lstStyle/>
                    <a:p>
                      <a:pPr marR="0" indent="0" algn="l"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133" marR="78072" marT="9133"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4077914627"/>
                  </a:ext>
                </a:extLst>
              </a:tr>
              <a:tr h="155061">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Kredskontingent</a:t>
                      </a:r>
                      <a:endParaRPr lang="da-DK" sz="1000" kern="1400">
                        <a:ln>
                          <a:noFill/>
                        </a:ln>
                        <a:solidFill>
                          <a:srgbClr val="212120"/>
                        </a:solidFill>
                        <a:effectLst/>
                        <a:latin typeface="Times New Roman" panose="02020603050405020304" pitchFamily="18" charset="0"/>
                      </a:endParaRPr>
                    </a:p>
                  </a:txBody>
                  <a:tcPr marL="9133" marR="9133" marT="9133"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133" marR="9133"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1.495.985,00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1.519.380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2269926959"/>
                  </a:ext>
                </a:extLst>
              </a:tr>
              <a:tr h="155061">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Øvrige indtægter</a:t>
                      </a:r>
                      <a:endParaRPr lang="da-DK" sz="1000" kern="1400">
                        <a:ln>
                          <a:noFill/>
                        </a:ln>
                        <a:solidFill>
                          <a:srgbClr val="212120"/>
                        </a:solidFill>
                        <a:effectLst/>
                        <a:latin typeface="Times New Roman" panose="02020603050405020304" pitchFamily="18" charset="0"/>
                      </a:endParaRPr>
                    </a:p>
                  </a:txBody>
                  <a:tcPr marL="9133" marR="9133" marT="9133"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133" marR="9133"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302.161,65</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280.000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693593372"/>
                  </a:ext>
                </a:extLst>
              </a:tr>
              <a:tr h="155061">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Indtægter ialt</a:t>
                      </a:r>
                      <a:endParaRPr lang="da-DK" sz="1000" kern="1400">
                        <a:ln>
                          <a:noFill/>
                        </a:ln>
                        <a:solidFill>
                          <a:srgbClr val="212120"/>
                        </a:solidFill>
                        <a:effectLst/>
                        <a:latin typeface="Times New Roman" panose="02020603050405020304" pitchFamily="18" charset="0"/>
                      </a:endParaRPr>
                    </a:p>
                  </a:txBody>
                  <a:tcPr marL="9133" marR="9133" marT="9133"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133" marR="9133" marT="9133" marB="0" anchor="b">
                    <a:lnL>
                      <a:noFill/>
                    </a:lnL>
                    <a:lnR>
                      <a:noFill/>
                    </a:lnR>
                    <a:lnT>
                      <a:noFill/>
                    </a:lnT>
                    <a:lnB>
                      <a:noFill/>
                    </a:lnB>
                  </a:tcPr>
                </a:tc>
                <a:tc>
                  <a:txBody>
                    <a:bodyPr/>
                    <a:lstStyle/>
                    <a:p>
                      <a:pPr marR="0" indent="0" algn="r" rtl="0">
                        <a:spcBef>
                          <a:spcPts val="0"/>
                        </a:spcBef>
                        <a:spcAft>
                          <a:spcPts val="1400"/>
                        </a:spcAft>
                      </a:pPr>
                      <a:r>
                        <a:rPr lang="da-DK" sz="1000" b="1" kern="1400">
                          <a:ln>
                            <a:noFill/>
                          </a:ln>
                          <a:solidFill>
                            <a:srgbClr val="000000"/>
                          </a:solidFill>
                          <a:effectLst/>
                          <a:latin typeface="Arial" panose="020B0604020202020204" pitchFamily="34" charset="0"/>
                        </a:rPr>
                        <a:t>1.798.146,65</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a:noFill/>
                    </a:lnR>
                    <a:lnT>
                      <a:noFill/>
                    </a:lnT>
                    <a:lnB>
                      <a:noFill/>
                    </a:lnB>
                  </a:tcPr>
                </a:tc>
                <a:tc>
                  <a:txBody>
                    <a:bodyPr/>
                    <a:lstStyle/>
                    <a:p>
                      <a:pPr marR="0" indent="0" algn="r" rtl="0">
                        <a:spcBef>
                          <a:spcPts val="0"/>
                        </a:spcBef>
                        <a:spcAft>
                          <a:spcPts val="1400"/>
                        </a:spcAft>
                      </a:pPr>
                      <a:r>
                        <a:rPr lang="da-DK" sz="1000" b="1" kern="1400">
                          <a:ln>
                            <a:noFill/>
                          </a:ln>
                          <a:solidFill>
                            <a:srgbClr val="000000"/>
                          </a:solidFill>
                          <a:effectLst/>
                          <a:latin typeface="Arial" panose="020B0604020202020204" pitchFamily="34" charset="0"/>
                        </a:rPr>
                        <a:t>1.799.380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3192781778"/>
                  </a:ext>
                </a:extLst>
              </a:tr>
              <a:tr h="155061">
                <a:tc>
                  <a:txBody>
                    <a:bodyPr/>
                    <a:lstStyle/>
                    <a:p>
                      <a:pPr marR="0" indent="0" algn="r" rtl="0">
                        <a:spcBef>
                          <a:spcPts val="0"/>
                        </a:spcBef>
                        <a:spcAft>
                          <a:spcPts val="1400"/>
                        </a:spcAft>
                      </a:pPr>
                      <a:r>
                        <a:rPr lang="da-DK" sz="1000" b="1"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133" marR="9133" marT="9133"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r"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133" marR="9133"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133" marR="68939"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133" marR="68939" marT="9133"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151314400"/>
                  </a:ext>
                </a:extLst>
              </a:tr>
              <a:tr h="155061">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Udgifter</a:t>
                      </a:r>
                      <a:endParaRPr lang="da-DK" sz="1000" kern="1400">
                        <a:ln>
                          <a:noFill/>
                        </a:ln>
                        <a:solidFill>
                          <a:srgbClr val="212120"/>
                        </a:solidFill>
                        <a:effectLst/>
                        <a:latin typeface="Times New Roman" panose="02020603050405020304" pitchFamily="18" charset="0"/>
                      </a:endParaRPr>
                    </a:p>
                  </a:txBody>
                  <a:tcPr marL="9133" marR="9133" marT="9133"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133" marR="9133" marT="9133" marB="0" anchor="b">
                    <a:lnL>
                      <a:noFill/>
                    </a:lnL>
                    <a:lnR>
                      <a:noFill/>
                    </a:lnR>
                    <a:lnT>
                      <a:noFill/>
                    </a:lnT>
                    <a:lnB>
                      <a:noFill/>
                    </a:lnB>
                  </a:tcPr>
                </a:tc>
                <a:tc>
                  <a:txBody>
                    <a:bodyPr/>
                    <a:lstStyle/>
                    <a:p>
                      <a:pPr marR="0" indent="0" algn="l"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133" marR="68939" marT="9133" marB="0" anchor="b">
                    <a:lnL>
                      <a:noFill/>
                    </a:lnL>
                    <a:lnR>
                      <a:noFill/>
                    </a:lnR>
                    <a:lnT>
                      <a:noFill/>
                    </a:lnT>
                    <a:lnB>
                      <a:noFill/>
                    </a:lnB>
                  </a:tcPr>
                </a:tc>
                <a:tc>
                  <a:txBody>
                    <a:bodyPr/>
                    <a:lstStyle/>
                    <a:p>
                      <a:pPr marR="0" indent="0" algn="l"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133" marR="68939" marT="9133"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462468209"/>
                  </a:ext>
                </a:extLst>
              </a:tr>
              <a:tr h="155061">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Styrelsesudgifter</a:t>
                      </a:r>
                      <a:endParaRPr lang="da-DK" sz="1000" kern="1400">
                        <a:ln>
                          <a:noFill/>
                        </a:ln>
                        <a:solidFill>
                          <a:srgbClr val="212120"/>
                        </a:solidFill>
                        <a:effectLst/>
                        <a:latin typeface="Times New Roman" panose="02020603050405020304" pitchFamily="18" charset="0"/>
                      </a:endParaRPr>
                    </a:p>
                  </a:txBody>
                  <a:tcPr marL="9133" marR="9133" marT="9133"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133" marR="9133"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1.336.438,11</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1.411.490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651795499"/>
                  </a:ext>
                </a:extLst>
              </a:tr>
              <a:tr h="155061">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TR/AMR aktiviteter</a:t>
                      </a:r>
                      <a:endParaRPr lang="da-DK" sz="1000" kern="1400">
                        <a:ln>
                          <a:noFill/>
                        </a:ln>
                        <a:solidFill>
                          <a:srgbClr val="212120"/>
                        </a:solidFill>
                        <a:effectLst/>
                        <a:latin typeface="Times New Roman" panose="02020603050405020304" pitchFamily="18" charset="0"/>
                      </a:endParaRPr>
                    </a:p>
                  </a:txBody>
                  <a:tcPr marL="9133" marR="9133" marT="9133"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133" marR="9133"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17.280,60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25.000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1329164442"/>
                  </a:ext>
                </a:extLst>
              </a:tr>
              <a:tr h="155061">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Kredsstyrelsens aktiviteter</a:t>
                      </a:r>
                      <a:endParaRPr lang="da-DK" sz="1000" kern="1400">
                        <a:ln>
                          <a:noFill/>
                        </a:ln>
                        <a:solidFill>
                          <a:srgbClr val="212120"/>
                        </a:solidFill>
                        <a:effectLst/>
                        <a:latin typeface="Times New Roman" panose="02020603050405020304" pitchFamily="18" charset="0"/>
                      </a:endParaRPr>
                    </a:p>
                  </a:txBody>
                  <a:tcPr marL="9133" marR="9133" marT="9133"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133" marR="9133"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15.553,91</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20.000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1239959299"/>
                  </a:ext>
                </a:extLst>
              </a:tr>
              <a:tr h="155061">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Faglige klubber</a:t>
                      </a:r>
                      <a:endParaRPr lang="da-DK" sz="1000" kern="1400">
                        <a:ln>
                          <a:noFill/>
                        </a:ln>
                        <a:solidFill>
                          <a:srgbClr val="212120"/>
                        </a:solidFill>
                        <a:effectLst/>
                        <a:latin typeface="Times New Roman" panose="02020603050405020304" pitchFamily="18" charset="0"/>
                      </a:endParaRPr>
                    </a:p>
                  </a:txBody>
                  <a:tcPr marL="9133" marR="9133" marT="9133"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133" marR="9133"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3.850,86</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10.000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3371968657"/>
                  </a:ext>
                </a:extLst>
              </a:tr>
              <a:tr h="155061">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Pensionistaktiviteter</a:t>
                      </a:r>
                      <a:endParaRPr lang="da-DK" sz="1000" kern="1400">
                        <a:ln>
                          <a:noFill/>
                        </a:ln>
                        <a:solidFill>
                          <a:srgbClr val="212120"/>
                        </a:solidFill>
                        <a:effectLst/>
                        <a:latin typeface="Times New Roman" panose="02020603050405020304" pitchFamily="18" charset="0"/>
                      </a:endParaRPr>
                    </a:p>
                  </a:txBody>
                  <a:tcPr marL="9133" marR="9133" marT="9133"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133" marR="9133"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16.540,28</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18.000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2990809325"/>
                  </a:ext>
                </a:extLst>
              </a:tr>
              <a:tr h="155061">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Kongresser</a:t>
                      </a:r>
                      <a:endParaRPr lang="da-DK" sz="1000" kern="1400">
                        <a:ln>
                          <a:noFill/>
                        </a:ln>
                        <a:solidFill>
                          <a:srgbClr val="212120"/>
                        </a:solidFill>
                        <a:effectLst/>
                        <a:latin typeface="Times New Roman" panose="02020603050405020304" pitchFamily="18" charset="0"/>
                      </a:endParaRPr>
                    </a:p>
                  </a:txBody>
                  <a:tcPr marL="9133" marR="9133" marT="9133"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133" marR="9133"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568,50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3.000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2876541650"/>
                  </a:ext>
                </a:extLst>
              </a:tr>
              <a:tr h="155061">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Generalforsamling</a:t>
                      </a:r>
                      <a:endParaRPr lang="da-DK" sz="1000" kern="1400">
                        <a:ln>
                          <a:noFill/>
                        </a:ln>
                        <a:solidFill>
                          <a:srgbClr val="212120"/>
                        </a:solidFill>
                        <a:effectLst/>
                        <a:latin typeface="Times New Roman" panose="02020603050405020304" pitchFamily="18" charset="0"/>
                      </a:endParaRPr>
                    </a:p>
                  </a:txBody>
                  <a:tcPr marL="9133" marR="9133" marT="9133"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133" marR="9133"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32.392,90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20.000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185633879"/>
                  </a:ext>
                </a:extLst>
              </a:tr>
              <a:tr h="155061">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Medlemsaktiviteter</a:t>
                      </a:r>
                      <a:endParaRPr lang="da-DK" sz="1000" kern="1400">
                        <a:ln>
                          <a:noFill/>
                        </a:ln>
                        <a:solidFill>
                          <a:srgbClr val="212120"/>
                        </a:solidFill>
                        <a:effectLst/>
                        <a:latin typeface="Times New Roman" panose="02020603050405020304" pitchFamily="18" charset="0"/>
                      </a:endParaRPr>
                    </a:p>
                  </a:txBody>
                  <a:tcPr marL="9133" marR="9133" marT="9133"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133" marR="9133"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3.000,00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3.000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171786027"/>
                  </a:ext>
                </a:extLst>
              </a:tr>
              <a:tr h="155061">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TR kurser</a:t>
                      </a:r>
                      <a:endParaRPr lang="da-DK" sz="1000" kern="1400">
                        <a:ln>
                          <a:noFill/>
                        </a:ln>
                        <a:solidFill>
                          <a:srgbClr val="212120"/>
                        </a:solidFill>
                        <a:effectLst/>
                        <a:latin typeface="Times New Roman" panose="02020603050405020304" pitchFamily="18" charset="0"/>
                      </a:endParaRPr>
                    </a:p>
                  </a:txBody>
                  <a:tcPr marL="9133" marR="9133" marT="9133"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133" marR="9133"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51.033,98</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80.000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2324008344"/>
                  </a:ext>
                </a:extLst>
              </a:tr>
              <a:tr h="155061">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Styrelsens kurser</a:t>
                      </a:r>
                      <a:endParaRPr lang="da-DK" sz="1000" kern="1400">
                        <a:ln>
                          <a:noFill/>
                        </a:ln>
                        <a:solidFill>
                          <a:srgbClr val="212120"/>
                        </a:solidFill>
                        <a:effectLst/>
                        <a:latin typeface="Times New Roman" panose="02020603050405020304" pitchFamily="18" charset="0"/>
                      </a:endParaRPr>
                    </a:p>
                  </a:txBody>
                  <a:tcPr marL="9133" marR="9133" marT="9133"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133" marR="9133"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11.140,93</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20.000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2337832046"/>
                  </a:ext>
                </a:extLst>
              </a:tr>
              <a:tr h="155061">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Administration</a:t>
                      </a:r>
                      <a:endParaRPr lang="da-DK" sz="1000" kern="1400">
                        <a:ln>
                          <a:noFill/>
                        </a:ln>
                        <a:solidFill>
                          <a:srgbClr val="212120"/>
                        </a:solidFill>
                        <a:effectLst/>
                        <a:latin typeface="Times New Roman" panose="02020603050405020304" pitchFamily="18" charset="0"/>
                      </a:endParaRPr>
                    </a:p>
                  </a:txBody>
                  <a:tcPr marL="9133" marR="9133" marT="9133"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133" marR="9133"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80.251,69</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80.000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2693402286"/>
                  </a:ext>
                </a:extLst>
              </a:tr>
              <a:tr h="155061">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Kredsblad/hjemmeside</a:t>
                      </a:r>
                      <a:endParaRPr lang="da-DK" sz="1000" kern="1400">
                        <a:ln>
                          <a:noFill/>
                        </a:ln>
                        <a:solidFill>
                          <a:srgbClr val="212120"/>
                        </a:solidFill>
                        <a:effectLst/>
                        <a:latin typeface="Times New Roman" panose="02020603050405020304" pitchFamily="18" charset="0"/>
                      </a:endParaRPr>
                    </a:p>
                  </a:txBody>
                  <a:tcPr marL="9133" marR="9133" marT="9133"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133" marR="9133"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4.000,00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3.000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2143085706"/>
                  </a:ext>
                </a:extLst>
              </a:tr>
              <a:tr h="155061">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Hovedstaden Øst</a:t>
                      </a:r>
                      <a:endParaRPr lang="da-DK" sz="1000" kern="1400">
                        <a:ln>
                          <a:noFill/>
                        </a:ln>
                        <a:solidFill>
                          <a:srgbClr val="212120"/>
                        </a:solidFill>
                        <a:effectLst/>
                        <a:latin typeface="Times New Roman" panose="02020603050405020304" pitchFamily="18" charset="0"/>
                      </a:endParaRPr>
                    </a:p>
                  </a:txBody>
                  <a:tcPr marL="9133" marR="9133" marT="9133"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133" marR="9133"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9.689,70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10.000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2002406879"/>
                  </a:ext>
                </a:extLst>
              </a:tr>
              <a:tr h="155061">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Revision</a:t>
                      </a:r>
                      <a:endParaRPr lang="da-DK" sz="1000" kern="1400">
                        <a:ln>
                          <a:noFill/>
                        </a:ln>
                        <a:solidFill>
                          <a:srgbClr val="212120"/>
                        </a:solidFill>
                        <a:effectLst/>
                        <a:latin typeface="Times New Roman" panose="02020603050405020304" pitchFamily="18" charset="0"/>
                      </a:endParaRPr>
                    </a:p>
                  </a:txBody>
                  <a:tcPr marL="9133" marR="9133" marT="9133"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133" marR="9133"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5.937,50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6.000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1867878644"/>
                  </a:ext>
                </a:extLst>
              </a:tr>
              <a:tr h="155061">
                <a:tc gridSpan="2">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Lokaleudgifter (Lærernes Hus)</a:t>
                      </a:r>
                      <a:endParaRPr lang="da-DK" sz="1000" kern="1400">
                        <a:ln>
                          <a:noFill/>
                        </a:ln>
                        <a:solidFill>
                          <a:srgbClr val="212120"/>
                        </a:solidFill>
                        <a:effectLst/>
                        <a:latin typeface="Times New Roman" panose="02020603050405020304" pitchFamily="18" charset="0"/>
                      </a:endParaRPr>
                    </a:p>
                  </a:txBody>
                  <a:tcPr marL="9133" marR="9133" marT="9133" marB="0" anchor="b">
                    <a:lnL w="12700" cap="flat" cmpd="sng" algn="ctr">
                      <a:solidFill>
                        <a:srgbClr val="007300"/>
                      </a:solidFill>
                      <a:prstDash val="solid"/>
                      <a:round/>
                      <a:headEnd type="none" w="med" len="med"/>
                      <a:tailEnd type="none" w="med" len="med"/>
                    </a:lnL>
                    <a:lnR>
                      <a:noFill/>
                    </a:lnR>
                    <a:lnT>
                      <a:noFill/>
                    </a:lnT>
                    <a:lnB>
                      <a:noFill/>
                    </a:lnB>
                  </a:tcPr>
                </a:tc>
                <a:tc hMerge="1">
                  <a:txBody>
                    <a:bodyPr/>
                    <a:lstStyle/>
                    <a:p>
                      <a:endParaRPr lang="da-DK"/>
                    </a:p>
                  </a:txBody>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145.000,00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145.000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3395791313"/>
                  </a:ext>
                </a:extLst>
              </a:tr>
              <a:tr h="155061">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Hensættelser</a:t>
                      </a:r>
                      <a:endParaRPr lang="da-DK" sz="1000" kern="1400">
                        <a:ln>
                          <a:noFill/>
                        </a:ln>
                        <a:solidFill>
                          <a:srgbClr val="212120"/>
                        </a:solidFill>
                        <a:effectLst/>
                        <a:latin typeface="Times New Roman" panose="02020603050405020304" pitchFamily="18" charset="0"/>
                      </a:endParaRPr>
                    </a:p>
                  </a:txBody>
                  <a:tcPr marL="9133" marR="9133" marT="9133"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133" marR="9133"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60.000,00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2158120690"/>
                  </a:ext>
                </a:extLst>
              </a:tr>
              <a:tr h="155061">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133" marR="9133" marT="9133"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r"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133" marR="9133"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133" marR="68939"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133" marR="68939" marT="9133"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2488324886"/>
                  </a:ext>
                </a:extLst>
              </a:tr>
              <a:tr h="155061">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Udgifter ialt</a:t>
                      </a:r>
                      <a:endParaRPr lang="da-DK" sz="1000" kern="1400">
                        <a:ln>
                          <a:noFill/>
                        </a:ln>
                        <a:solidFill>
                          <a:srgbClr val="212120"/>
                        </a:solidFill>
                        <a:effectLst/>
                        <a:latin typeface="Times New Roman" panose="02020603050405020304" pitchFamily="18" charset="0"/>
                      </a:endParaRPr>
                    </a:p>
                  </a:txBody>
                  <a:tcPr marL="9133" marR="9133" marT="9133"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133" marR="9133" marT="9133" marB="0" anchor="b">
                    <a:lnL>
                      <a:noFill/>
                    </a:lnL>
                    <a:lnR>
                      <a:noFill/>
                    </a:lnR>
                    <a:lnT>
                      <a:noFill/>
                    </a:lnT>
                    <a:lnB>
                      <a:noFill/>
                    </a:lnB>
                  </a:tcPr>
                </a:tc>
                <a:tc>
                  <a:txBody>
                    <a:bodyPr/>
                    <a:lstStyle/>
                    <a:p>
                      <a:pPr marR="0" indent="0" algn="r" rtl="0">
                        <a:spcBef>
                          <a:spcPts val="0"/>
                        </a:spcBef>
                        <a:spcAft>
                          <a:spcPts val="1400"/>
                        </a:spcAft>
                      </a:pPr>
                      <a:r>
                        <a:rPr lang="da-DK" sz="1000" b="1" kern="1400">
                          <a:ln>
                            <a:noFill/>
                          </a:ln>
                          <a:solidFill>
                            <a:srgbClr val="000000"/>
                          </a:solidFill>
                          <a:effectLst/>
                          <a:latin typeface="Arial" panose="020B0604020202020204" pitchFamily="34" charset="0"/>
                        </a:rPr>
                        <a:t>1.792.678,96</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a:noFill/>
                    </a:lnR>
                    <a:lnT>
                      <a:noFill/>
                    </a:lnT>
                    <a:lnB>
                      <a:noFill/>
                    </a:lnB>
                  </a:tcPr>
                </a:tc>
                <a:tc>
                  <a:txBody>
                    <a:bodyPr/>
                    <a:lstStyle/>
                    <a:p>
                      <a:pPr marR="0" indent="0" algn="r" rtl="0">
                        <a:spcBef>
                          <a:spcPts val="0"/>
                        </a:spcBef>
                        <a:spcAft>
                          <a:spcPts val="1400"/>
                        </a:spcAft>
                      </a:pPr>
                      <a:r>
                        <a:rPr lang="da-DK" sz="1000" b="1" kern="1400">
                          <a:ln>
                            <a:noFill/>
                          </a:ln>
                          <a:solidFill>
                            <a:srgbClr val="000000"/>
                          </a:solidFill>
                          <a:effectLst/>
                          <a:latin typeface="Arial" panose="020B0604020202020204" pitchFamily="34" charset="0"/>
                        </a:rPr>
                        <a:t>1.854.490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2957961489"/>
                  </a:ext>
                </a:extLst>
              </a:tr>
              <a:tr h="155061">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Kredskassen før renter</a:t>
                      </a:r>
                      <a:endParaRPr lang="da-DK" sz="1000" kern="1400">
                        <a:ln>
                          <a:noFill/>
                        </a:ln>
                        <a:solidFill>
                          <a:srgbClr val="212120"/>
                        </a:solidFill>
                        <a:effectLst/>
                        <a:latin typeface="Times New Roman" panose="02020603050405020304" pitchFamily="18" charset="0"/>
                      </a:endParaRPr>
                    </a:p>
                  </a:txBody>
                  <a:tcPr marL="9133" marR="9133" marT="9133"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133" marR="9133"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5.467,69</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-55.110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1186740399"/>
                  </a:ext>
                </a:extLst>
              </a:tr>
              <a:tr h="155061">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Renteindtægter og udbytte</a:t>
                      </a:r>
                      <a:endParaRPr lang="da-DK" sz="1000" kern="1400">
                        <a:ln>
                          <a:noFill/>
                        </a:ln>
                        <a:solidFill>
                          <a:srgbClr val="212120"/>
                        </a:solidFill>
                        <a:effectLst/>
                        <a:latin typeface="Times New Roman" panose="02020603050405020304" pitchFamily="18" charset="0"/>
                      </a:endParaRPr>
                    </a:p>
                  </a:txBody>
                  <a:tcPr marL="9133" marR="9133" marT="9133"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133" marR="9133"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723,62</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6.000</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2354325051"/>
                  </a:ext>
                </a:extLst>
              </a:tr>
              <a:tr h="155061">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Årets resultat</a:t>
                      </a:r>
                      <a:endParaRPr lang="da-DK" sz="1000" kern="1400">
                        <a:ln>
                          <a:noFill/>
                        </a:ln>
                        <a:solidFill>
                          <a:srgbClr val="212120"/>
                        </a:solidFill>
                        <a:effectLst/>
                        <a:latin typeface="Times New Roman" panose="02020603050405020304" pitchFamily="18" charset="0"/>
                      </a:endParaRPr>
                    </a:p>
                  </a:txBody>
                  <a:tcPr marL="9133" marR="9133" marT="9133" marB="0" anchor="b">
                    <a:lnL w="12700" cap="flat" cmpd="sng" algn="ctr">
                      <a:solidFill>
                        <a:srgbClr val="007300"/>
                      </a:solidFill>
                      <a:prstDash val="solid"/>
                      <a:round/>
                      <a:headEnd type="none" w="med" len="med"/>
                      <a:tailEnd type="none" w="med" len="med"/>
                    </a:lnL>
                    <a:lnR>
                      <a:noFill/>
                    </a:lnR>
                    <a:lnT>
                      <a:noFill/>
                    </a:lnT>
                    <a:lnB w="12700" cap="flat" cmpd="sng" algn="ctr">
                      <a:solidFill>
                        <a:srgbClr val="007300"/>
                      </a:solidFill>
                      <a:prstDash val="solid"/>
                      <a:round/>
                      <a:headEnd type="none" w="med" len="med"/>
                      <a:tailEnd type="none" w="med" len="med"/>
                    </a:lnB>
                  </a:tcPr>
                </a:tc>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133" marR="9133" marT="9133" marB="0" anchor="b">
                    <a:lnL>
                      <a:noFill/>
                    </a:lnL>
                    <a:lnR>
                      <a:noFill/>
                    </a:lnR>
                    <a:lnT>
                      <a:noFill/>
                    </a:lnT>
                    <a:lnB w="12700" cap="flat" cmpd="sng" algn="ctr">
                      <a:solidFill>
                        <a:srgbClr val="007300"/>
                      </a:solidFill>
                      <a:prstDash val="solid"/>
                      <a:round/>
                      <a:headEnd type="none" w="med" len="med"/>
                      <a:tailEnd type="none" w="med" len="med"/>
                    </a:lnB>
                  </a:tcPr>
                </a:tc>
                <a:tc>
                  <a:txBody>
                    <a:bodyPr/>
                    <a:lstStyle/>
                    <a:p>
                      <a:pPr marR="0" indent="0" algn="r" rtl="0">
                        <a:spcBef>
                          <a:spcPts val="0"/>
                        </a:spcBef>
                        <a:spcAft>
                          <a:spcPts val="1400"/>
                        </a:spcAft>
                      </a:pPr>
                      <a:r>
                        <a:rPr lang="da-DK" sz="1000" b="1" kern="1400">
                          <a:ln>
                            <a:noFill/>
                          </a:ln>
                          <a:solidFill>
                            <a:srgbClr val="000000"/>
                          </a:solidFill>
                          <a:effectLst/>
                          <a:latin typeface="Arial" panose="020B0604020202020204" pitchFamily="34" charset="0"/>
                        </a:rPr>
                        <a:t>6.191,31</a:t>
                      </a:r>
                      <a:endParaRPr lang="da-DK" sz="1000" kern="1400">
                        <a:ln>
                          <a:noFill/>
                        </a:ln>
                        <a:solidFill>
                          <a:srgbClr val="212120"/>
                        </a:solidFill>
                        <a:effectLst/>
                        <a:latin typeface="Times New Roman" panose="02020603050405020304" pitchFamily="18" charset="0"/>
                      </a:endParaRPr>
                    </a:p>
                  </a:txBody>
                  <a:tcPr marL="9133" marR="68939" marT="9133" marB="0" anchor="b">
                    <a:lnL>
                      <a:noFill/>
                    </a:lnL>
                    <a:lnR>
                      <a:noFill/>
                    </a:lnR>
                    <a:lnT>
                      <a:noFill/>
                    </a:lnT>
                    <a:lnB w="12700" cap="flat" cmpd="sng" algn="ctr">
                      <a:solidFill>
                        <a:srgbClr val="007300"/>
                      </a:solidFill>
                      <a:prstDash val="solid"/>
                      <a:round/>
                      <a:headEnd type="none" w="med" len="med"/>
                      <a:tailEnd type="none" w="med" len="med"/>
                    </a:lnB>
                  </a:tcPr>
                </a:tc>
                <a:tc>
                  <a:txBody>
                    <a:bodyPr/>
                    <a:lstStyle/>
                    <a:p>
                      <a:pPr marR="0" indent="0" algn="r" rtl="0">
                        <a:spcBef>
                          <a:spcPts val="0"/>
                        </a:spcBef>
                        <a:spcAft>
                          <a:spcPts val="1400"/>
                        </a:spcAft>
                      </a:pPr>
                      <a:r>
                        <a:rPr lang="da-DK" sz="1000" b="1" kern="1400" dirty="0">
                          <a:ln>
                            <a:noFill/>
                          </a:ln>
                          <a:solidFill>
                            <a:srgbClr val="000000"/>
                          </a:solidFill>
                          <a:effectLst/>
                          <a:latin typeface="Arial" panose="020B0604020202020204" pitchFamily="34" charset="0"/>
                        </a:rPr>
                        <a:t>-49.110</a:t>
                      </a:r>
                      <a:endParaRPr lang="da-DK" sz="1000" kern="1400" dirty="0">
                        <a:ln>
                          <a:noFill/>
                        </a:ln>
                        <a:solidFill>
                          <a:srgbClr val="212120"/>
                        </a:solidFill>
                        <a:effectLst/>
                        <a:latin typeface="Times New Roman" panose="02020603050405020304" pitchFamily="18" charset="0"/>
                      </a:endParaRPr>
                    </a:p>
                  </a:txBody>
                  <a:tcPr marL="9133" marR="68939" marT="9133" marB="0" anchor="b">
                    <a:lnL>
                      <a:noFill/>
                    </a:lnL>
                    <a:lnR w="12700" cap="flat" cmpd="sng" algn="ctr">
                      <a:solidFill>
                        <a:srgbClr val="007300"/>
                      </a:solidFill>
                      <a:prstDash val="solid"/>
                      <a:round/>
                      <a:headEnd type="none" w="med" len="med"/>
                      <a:tailEnd type="none" w="med" len="med"/>
                    </a:lnR>
                    <a:lnT>
                      <a:noFill/>
                    </a:lnT>
                    <a:lnB w="12700" cap="flat" cmpd="sng" algn="ctr">
                      <a:solidFill>
                        <a:srgbClr val="007300"/>
                      </a:solidFill>
                      <a:prstDash val="solid"/>
                      <a:round/>
                      <a:headEnd type="none" w="med" len="med"/>
                      <a:tailEnd type="none" w="med" len="med"/>
                    </a:lnB>
                  </a:tcPr>
                </a:tc>
                <a:extLst>
                  <a:ext uri="{0D108BD9-81ED-4DB2-BD59-A6C34878D82A}">
                    <a16:rowId xmlns:a16="http://schemas.microsoft.com/office/drawing/2014/main" val="3910347358"/>
                  </a:ext>
                </a:extLst>
              </a:tr>
            </a:tbl>
          </a:graphicData>
        </a:graphic>
      </p:graphicFrame>
      <p:sp>
        <p:nvSpPr>
          <p:cNvPr id="5" name="Control 1">
            <a:extLst>
              <a:ext uri="{FF2B5EF4-FFF2-40B4-BE49-F238E27FC236}">
                <a16:creationId xmlns:a16="http://schemas.microsoft.com/office/drawing/2014/main" id="{7FA5B62E-4871-2B15-4983-DEDB88576B2D}"/>
              </a:ext>
            </a:extLst>
          </p:cNvPr>
          <p:cNvSpPr>
            <a:spLocks noChangeArrowheads="1" noChangeShapeType="1"/>
          </p:cNvSpPr>
          <p:nvPr/>
        </p:nvSpPr>
        <p:spPr bwMode="auto">
          <a:xfrm>
            <a:off x="-3074261" y="3082615"/>
            <a:ext cx="3879851" cy="4708525"/>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da-DK"/>
          </a:p>
        </p:txBody>
      </p:sp>
      <p:graphicFrame>
        <p:nvGraphicFramePr>
          <p:cNvPr id="9" name="Tabel 8">
            <a:extLst>
              <a:ext uri="{FF2B5EF4-FFF2-40B4-BE49-F238E27FC236}">
                <a16:creationId xmlns:a16="http://schemas.microsoft.com/office/drawing/2014/main" id="{C1E28B90-9A24-5A25-BD7E-535C89F86664}"/>
              </a:ext>
            </a:extLst>
          </p:cNvPr>
          <p:cNvGraphicFramePr>
            <a:graphicFrameLocks noGrp="1"/>
          </p:cNvGraphicFramePr>
          <p:nvPr>
            <p:extLst>
              <p:ext uri="{D42A27DB-BD31-4B8C-83A1-F6EECF244321}">
                <p14:modId xmlns:p14="http://schemas.microsoft.com/office/powerpoint/2010/main" val="3538685073"/>
              </p:ext>
            </p:extLst>
          </p:nvPr>
        </p:nvGraphicFramePr>
        <p:xfrm>
          <a:off x="5508104" y="1647278"/>
          <a:ext cx="2733549" cy="2297599"/>
        </p:xfrm>
        <a:graphic>
          <a:graphicData uri="http://schemas.openxmlformats.org/drawingml/2006/table">
            <a:tbl>
              <a:tblPr/>
              <a:tblGrid>
                <a:gridCol w="1562129">
                  <a:extLst>
                    <a:ext uri="{9D8B030D-6E8A-4147-A177-3AD203B41FA5}">
                      <a16:colId xmlns:a16="http://schemas.microsoft.com/office/drawing/2014/main" val="2104217731"/>
                    </a:ext>
                  </a:extLst>
                </a:gridCol>
                <a:gridCol w="206608">
                  <a:extLst>
                    <a:ext uri="{9D8B030D-6E8A-4147-A177-3AD203B41FA5}">
                      <a16:colId xmlns:a16="http://schemas.microsoft.com/office/drawing/2014/main" val="450682966"/>
                    </a:ext>
                  </a:extLst>
                </a:gridCol>
                <a:gridCol w="964812">
                  <a:extLst>
                    <a:ext uri="{9D8B030D-6E8A-4147-A177-3AD203B41FA5}">
                      <a16:colId xmlns:a16="http://schemas.microsoft.com/office/drawing/2014/main" val="249927276"/>
                    </a:ext>
                  </a:extLst>
                </a:gridCol>
              </a:tblGrid>
              <a:tr h="179095">
                <a:tc>
                  <a:txBody>
                    <a:bodyPr/>
                    <a:lstStyle/>
                    <a:p>
                      <a:pPr marR="0" indent="0" algn="l" rtl="0">
                        <a:spcBef>
                          <a:spcPts val="0"/>
                        </a:spcBef>
                        <a:spcAft>
                          <a:spcPts val="1400"/>
                        </a:spcAft>
                      </a:pPr>
                      <a:r>
                        <a:rPr lang="da-DK" sz="1200" b="1" kern="1400">
                          <a:ln>
                            <a:noFill/>
                          </a:ln>
                          <a:solidFill>
                            <a:srgbClr val="000000"/>
                          </a:solidFill>
                          <a:effectLst/>
                          <a:latin typeface="Arial" panose="020B0604020202020204" pitchFamily="34" charset="0"/>
                        </a:rPr>
                        <a:t>Kredsaktiver</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007300"/>
                      </a:solidFill>
                      <a:prstDash val="solid"/>
                      <a:round/>
                      <a:headEnd type="none" w="med" len="med"/>
                      <a:tailEnd type="none" w="med" len="med"/>
                    </a:lnL>
                    <a:lnR>
                      <a:noFill/>
                    </a:lnR>
                    <a:lnT w="12700" cap="flat" cmpd="sng" algn="ctr">
                      <a:solidFill>
                        <a:srgbClr val="007300"/>
                      </a:solidFill>
                      <a:prstDash val="solid"/>
                      <a:round/>
                      <a:headEnd type="none" w="med" len="med"/>
                      <a:tailEnd type="none" w="med" len="med"/>
                    </a:lnT>
                    <a:lnB>
                      <a:noFill/>
                    </a:lnB>
                  </a:tcPr>
                </a:tc>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w="12700" cap="flat" cmpd="sng" algn="ctr">
                      <a:solidFill>
                        <a:srgbClr val="007300"/>
                      </a:solidFill>
                      <a:prstDash val="solid"/>
                      <a:round/>
                      <a:headEnd type="none" w="med" len="med"/>
                      <a:tailEnd type="none" w="med" len="med"/>
                    </a:lnT>
                    <a:lnB>
                      <a:noFill/>
                    </a:lnB>
                  </a:tcPr>
                </a:tc>
                <a:tc>
                  <a:txBody>
                    <a:bodyPr/>
                    <a:lstStyle/>
                    <a:p>
                      <a:pPr marR="0" indent="0" algn="l"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25" marR="9525" marT="9525" marB="0" anchor="b">
                    <a:lnL>
                      <a:noFill/>
                    </a:lnL>
                    <a:lnR w="12700" cap="flat" cmpd="sng" algn="ctr">
                      <a:solidFill>
                        <a:srgbClr val="007300"/>
                      </a:solidFill>
                      <a:prstDash val="solid"/>
                      <a:round/>
                      <a:headEnd type="none" w="med" len="med"/>
                      <a:tailEnd type="none" w="med" len="med"/>
                    </a:lnR>
                    <a:lnT w="12700" cap="flat" cmpd="sng" algn="ctr">
                      <a:solidFill>
                        <a:srgbClr val="007300"/>
                      </a:solidFill>
                      <a:prstDash val="solid"/>
                      <a:round/>
                      <a:headEnd type="none" w="med" len="med"/>
                      <a:tailEnd type="none" w="med" len="med"/>
                    </a:lnT>
                    <a:lnB>
                      <a:noFill/>
                    </a:lnB>
                  </a:tcPr>
                </a:tc>
                <a:extLst>
                  <a:ext uri="{0D108BD9-81ED-4DB2-BD59-A6C34878D82A}">
                    <a16:rowId xmlns:a16="http://schemas.microsoft.com/office/drawing/2014/main" val="1489161335"/>
                  </a:ext>
                </a:extLst>
              </a:tr>
              <a:tr h="161925">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Aftalekonto</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420.931,09</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2801166249"/>
                  </a:ext>
                </a:extLst>
              </a:tr>
              <a:tr h="161925">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Lån og Spar aktier</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dirty="0">
                          <a:ln>
                            <a:noFill/>
                          </a:ln>
                          <a:solidFill>
                            <a:srgbClr val="000000"/>
                          </a:solidFill>
                          <a:effectLst/>
                          <a:latin typeface="Arial" panose="020B0604020202020204" pitchFamily="34" charset="0"/>
                        </a:rPr>
                        <a:t> </a:t>
                      </a:r>
                      <a:endParaRPr lang="da-DK" sz="1000" kern="1400" dirty="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60.354,00</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3438989733"/>
                  </a:ext>
                </a:extLst>
              </a:tr>
              <a:tr h="161925">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Mixinvest Lån og Spar</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649.759,11</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2176859451"/>
                  </a:ext>
                </a:extLst>
              </a:tr>
              <a:tr h="161925">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Kredsaktiver i alt</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b="1" kern="1400">
                          <a:ln>
                            <a:noFill/>
                          </a:ln>
                          <a:solidFill>
                            <a:srgbClr val="000000"/>
                          </a:solidFill>
                          <a:effectLst/>
                          <a:latin typeface="Arial" panose="020B0604020202020204" pitchFamily="34" charset="0"/>
                        </a:rPr>
                        <a:t>1.131.044,20</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450218019"/>
                  </a:ext>
                </a:extLst>
              </a:tr>
              <a:tr h="161925">
                <a:tc>
                  <a:txBody>
                    <a:bodyPr/>
                    <a:lstStyle/>
                    <a:p>
                      <a:pPr marR="0" indent="0" algn="r" rtl="0">
                        <a:spcBef>
                          <a:spcPts val="0"/>
                        </a:spcBef>
                        <a:spcAft>
                          <a:spcPts val="1400"/>
                        </a:spcAft>
                      </a:pPr>
                      <a:r>
                        <a:rPr lang="da-DK" sz="1000" b="1"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r"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38" marR="81534" marT="9538"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2659093525"/>
                  </a:ext>
                </a:extLst>
              </a:tr>
              <a:tr h="161925">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Kredspassiver</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l"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38" marR="81534" marT="9538"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1577104347"/>
                  </a:ext>
                </a:extLst>
              </a:tr>
              <a:tr h="161925">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Egenkapital 1/1</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609.852,89</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2659636745"/>
                  </a:ext>
                </a:extLst>
              </a:tr>
              <a:tr h="161925">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Kredsens driftsresultat</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6.191,31</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719442422"/>
                  </a:ext>
                </a:extLst>
              </a:tr>
              <a:tr h="161925">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Egenkapital 31/12</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616.044,20</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1464222434"/>
                  </a:ext>
                </a:extLst>
              </a:tr>
              <a:tr h="161925">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Hensættelser</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515.000,00</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1565669694"/>
                  </a:ext>
                </a:extLst>
              </a:tr>
              <a:tr h="161925">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Skyldig skat</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0,00</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1980048120"/>
                  </a:ext>
                </a:extLst>
              </a:tr>
              <a:tr h="161925">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Skyldigt frikøb</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0073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0,00</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007300"/>
                      </a:solidFill>
                      <a:prstDash val="solid"/>
                      <a:round/>
                      <a:headEnd type="none" w="med" len="med"/>
                      <a:tailEnd type="none" w="med" len="med"/>
                    </a:lnR>
                    <a:lnT>
                      <a:noFill/>
                    </a:lnT>
                    <a:lnB>
                      <a:noFill/>
                    </a:lnB>
                  </a:tcPr>
                </a:tc>
                <a:extLst>
                  <a:ext uri="{0D108BD9-81ED-4DB2-BD59-A6C34878D82A}">
                    <a16:rowId xmlns:a16="http://schemas.microsoft.com/office/drawing/2014/main" val="2545662364"/>
                  </a:ext>
                </a:extLst>
              </a:tr>
              <a:tr h="161925">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Kredspassiver i alt</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007300"/>
                      </a:solidFill>
                      <a:prstDash val="solid"/>
                      <a:round/>
                      <a:headEnd type="none" w="med" len="med"/>
                      <a:tailEnd type="none" w="med" len="med"/>
                    </a:lnL>
                    <a:lnR>
                      <a:noFill/>
                    </a:lnR>
                    <a:lnT>
                      <a:noFill/>
                    </a:lnT>
                    <a:lnB w="12700" cap="flat" cmpd="sng" algn="ctr">
                      <a:solidFill>
                        <a:srgbClr val="007300"/>
                      </a:solidFill>
                      <a:prstDash val="solid"/>
                      <a:round/>
                      <a:headEnd type="none" w="med" len="med"/>
                      <a:tailEnd type="none" w="med" len="med"/>
                    </a:lnB>
                  </a:tcPr>
                </a:tc>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w="12700" cap="flat" cmpd="sng" algn="ctr">
                      <a:solidFill>
                        <a:srgbClr val="007300"/>
                      </a:solidFill>
                      <a:prstDash val="solid"/>
                      <a:round/>
                      <a:headEnd type="none" w="med" len="med"/>
                      <a:tailEnd type="none" w="med" len="med"/>
                    </a:lnB>
                  </a:tcPr>
                </a:tc>
                <a:tc>
                  <a:txBody>
                    <a:bodyPr/>
                    <a:lstStyle/>
                    <a:p>
                      <a:pPr marR="0" indent="0" algn="r" rtl="0">
                        <a:spcBef>
                          <a:spcPts val="0"/>
                        </a:spcBef>
                        <a:spcAft>
                          <a:spcPts val="1400"/>
                        </a:spcAft>
                      </a:pPr>
                      <a:r>
                        <a:rPr lang="da-DK" sz="1000" b="1" kern="1400" dirty="0">
                          <a:ln>
                            <a:noFill/>
                          </a:ln>
                          <a:solidFill>
                            <a:srgbClr val="000000"/>
                          </a:solidFill>
                          <a:effectLst/>
                          <a:latin typeface="Arial" panose="020B0604020202020204" pitchFamily="34" charset="0"/>
                        </a:rPr>
                        <a:t>1.131.044,20</a:t>
                      </a:r>
                      <a:endParaRPr lang="da-DK" sz="1000" kern="1400" dirty="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007300"/>
                      </a:solidFill>
                      <a:prstDash val="solid"/>
                      <a:round/>
                      <a:headEnd type="none" w="med" len="med"/>
                      <a:tailEnd type="none" w="med" len="med"/>
                    </a:lnR>
                    <a:lnT>
                      <a:noFill/>
                    </a:lnT>
                    <a:lnB w="12700" cap="flat" cmpd="sng" algn="ctr">
                      <a:solidFill>
                        <a:srgbClr val="007300"/>
                      </a:solidFill>
                      <a:prstDash val="solid"/>
                      <a:round/>
                      <a:headEnd type="none" w="med" len="med"/>
                      <a:tailEnd type="none" w="med" len="med"/>
                    </a:lnB>
                  </a:tcPr>
                </a:tc>
                <a:extLst>
                  <a:ext uri="{0D108BD9-81ED-4DB2-BD59-A6C34878D82A}">
                    <a16:rowId xmlns:a16="http://schemas.microsoft.com/office/drawing/2014/main" val="1959935905"/>
                  </a:ext>
                </a:extLst>
              </a:tr>
            </a:tbl>
          </a:graphicData>
        </a:graphic>
      </p:graphicFrame>
      <p:sp>
        <p:nvSpPr>
          <p:cNvPr id="11" name="Control 2">
            <a:extLst>
              <a:ext uri="{FF2B5EF4-FFF2-40B4-BE49-F238E27FC236}">
                <a16:creationId xmlns:a16="http://schemas.microsoft.com/office/drawing/2014/main" id="{805A2353-068E-6582-6F2A-3B0046830613}"/>
              </a:ext>
            </a:extLst>
          </p:cNvPr>
          <p:cNvSpPr>
            <a:spLocks noChangeArrowheads="1" noChangeShapeType="1"/>
          </p:cNvSpPr>
          <p:nvPr/>
        </p:nvSpPr>
        <p:spPr bwMode="auto">
          <a:xfrm>
            <a:off x="5257738" y="3117973"/>
            <a:ext cx="2733675" cy="2284412"/>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da-DK"/>
          </a:p>
        </p:txBody>
      </p:sp>
    </p:spTree>
    <p:extLst>
      <p:ext uri="{BB962C8B-B14F-4D97-AF65-F5344CB8AC3E}">
        <p14:creationId xmlns:p14="http://schemas.microsoft.com/office/powerpoint/2010/main" val="933266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dirty="0"/>
              <a:t>GF 22, punkt 3: Regnskab 2022 </a:t>
            </a:r>
            <a:r>
              <a:rPr lang="da-DK" sz="1600" dirty="0"/>
              <a:t>Særlig Fond</a:t>
            </a:r>
            <a:endParaRPr lang="da-DK" dirty="0"/>
          </a:p>
        </p:txBody>
      </p:sp>
      <p:pic>
        <p:nvPicPr>
          <p:cNvPr id="4" name="Billede 3"/>
          <p:cNvPicPr>
            <a:picLocks noChangeAspect="1"/>
          </p:cNvPicPr>
          <p:nvPr/>
        </p:nvPicPr>
        <p:blipFill>
          <a:blip r:embed="rId2" cstate="print">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8392700" y="5978429"/>
            <a:ext cx="578987" cy="605404"/>
          </a:xfrm>
          <a:prstGeom prst="rect">
            <a:avLst/>
          </a:prstGeom>
        </p:spPr>
      </p:pic>
      <p:sp>
        <p:nvSpPr>
          <p:cNvPr id="6" name="Control 1"/>
          <p:cNvSpPr>
            <a:spLocks noChangeArrowheads="1" noChangeShapeType="1"/>
          </p:cNvSpPr>
          <p:nvPr/>
        </p:nvSpPr>
        <p:spPr bwMode="auto">
          <a:xfrm>
            <a:off x="11523663" y="2574925"/>
            <a:ext cx="3162300" cy="5572125"/>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8" name="Control 1"/>
          <p:cNvSpPr>
            <a:spLocks noChangeArrowheads="1" noChangeShapeType="1"/>
          </p:cNvSpPr>
          <p:nvPr/>
        </p:nvSpPr>
        <p:spPr bwMode="auto">
          <a:xfrm>
            <a:off x="14878050" y="2840038"/>
            <a:ext cx="2997200" cy="360521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10" name="Control 2"/>
          <p:cNvSpPr>
            <a:spLocks noChangeArrowheads="1" noChangeShapeType="1"/>
          </p:cNvSpPr>
          <p:nvPr/>
        </p:nvSpPr>
        <p:spPr bwMode="auto">
          <a:xfrm>
            <a:off x="14887575" y="6584950"/>
            <a:ext cx="2986088" cy="3802063"/>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11" name="Control 1"/>
          <p:cNvSpPr>
            <a:spLocks noChangeArrowheads="1" noChangeShapeType="1"/>
          </p:cNvSpPr>
          <p:nvPr/>
        </p:nvSpPr>
        <p:spPr bwMode="auto">
          <a:xfrm>
            <a:off x="14878050" y="2955925"/>
            <a:ext cx="2997200" cy="3424238"/>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13" name="Control 2"/>
          <p:cNvSpPr>
            <a:spLocks noChangeArrowheads="1" noChangeShapeType="1"/>
          </p:cNvSpPr>
          <p:nvPr/>
        </p:nvSpPr>
        <p:spPr bwMode="auto">
          <a:xfrm>
            <a:off x="14887575" y="6711950"/>
            <a:ext cx="2986088" cy="3581400"/>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7" name="Control 1">
            <a:extLst>
              <a:ext uri="{FF2B5EF4-FFF2-40B4-BE49-F238E27FC236}">
                <a16:creationId xmlns:a16="http://schemas.microsoft.com/office/drawing/2014/main" id="{B1200AC9-E715-428D-AD96-52C9B9D5DBB0}"/>
              </a:ext>
            </a:extLst>
          </p:cNvPr>
          <p:cNvSpPr>
            <a:spLocks noChangeArrowheads="1" noChangeShapeType="1"/>
          </p:cNvSpPr>
          <p:nvPr/>
        </p:nvSpPr>
        <p:spPr bwMode="auto">
          <a:xfrm>
            <a:off x="12299886" y="2708156"/>
            <a:ext cx="3384233" cy="399994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14" name="Control 2">
            <a:extLst>
              <a:ext uri="{FF2B5EF4-FFF2-40B4-BE49-F238E27FC236}">
                <a16:creationId xmlns:a16="http://schemas.microsoft.com/office/drawing/2014/main" id="{77006C95-98BD-420C-A43E-2F63437759A6}"/>
              </a:ext>
            </a:extLst>
          </p:cNvPr>
          <p:cNvSpPr>
            <a:spLocks noChangeArrowheads="1" noChangeShapeType="1"/>
          </p:cNvSpPr>
          <p:nvPr/>
        </p:nvSpPr>
        <p:spPr bwMode="auto">
          <a:xfrm>
            <a:off x="16301075" y="6332348"/>
            <a:ext cx="2986087" cy="3798888"/>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graphicFrame>
        <p:nvGraphicFramePr>
          <p:cNvPr id="5" name="Tabel 4">
            <a:extLst>
              <a:ext uri="{FF2B5EF4-FFF2-40B4-BE49-F238E27FC236}">
                <a16:creationId xmlns:a16="http://schemas.microsoft.com/office/drawing/2014/main" id="{B1F42113-E71F-76A6-1062-771C204F2FFA}"/>
              </a:ext>
            </a:extLst>
          </p:cNvPr>
          <p:cNvGraphicFramePr>
            <a:graphicFrameLocks noGrp="1"/>
          </p:cNvGraphicFramePr>
          <p:nvPr>
            <p:extLst>
              <p:ext uri="{D42A27DB-BD31-4B8C-83A1-F6EECF244321}">
                <p14:modId xmlns:p14="http://schemas.microsoft.com/office/powerpoint/2010/main" val="3175737518"/>
              </p:ext>
            </p:extLst>
          </p:nvPr>
        </p:nvGraphicFramePr>
        <p:xfrm>
          <a:off x="899592" y="1713417"/>
          <a:ext cx="3874770" cy="3431165"/>
        </p:xfrm>
        <a:graphic>
          <a:graphicData uri="http://schemas.openxmlformats.org/drawingml/2006/table">
            <a:tbl>
              <a:tblPr/>
              <a:tblGrid>
                <a:gridCol w="1556443">
                  <a:extLst>
                    <a:ext uri="{9D8B030D-6E8A-4147-A177-3AD203B41FA5}">
                      <a16:colId xmlns:a16="http://schemas.microsoft.com/office/drawing/2014/main" val="3461125877"/>
                    </a:ext>
                  </a:extLst>
                </a:gridCol>
                <a:gridCol w="230386">
                  <a:extLst>
                    <a:ext uri="{9D8B030D-6E8A-4147-A177-3AD203B41FA5}">
                      <a16:colId xmlns:a16="http://schemas.microsoft.com/office/drawing/2014/main" val="3632643153"/>
                    </a:ext>
                  </a:extLst>
                </a:gridCol>
                <a:gridCol w="1036770">
                  <a:extLst>
                    <a:ext uri="{9D8B030D-6E8A-4147-A177-3AD203B41FA5}">
                      <a16:colId xmlns:a16="http://schemas.microsoft.com/office/drawing/2014/main" val="108742541"/>
                    </a:ext>
                  </a:extLst>
                </a:gridCol>
                <a:gridCol w="1051171">
                  <a:extLst>
                    <a:ext uri="{9D8B030D-6E8A-4147-A177-3AD203B41FA5}">
                      <a16:colId xmlns:a16="http://schemas.microsoft.com/office/drawing/2014/main" val="3395728917"/>
                    </a:ext>
                  </a:extLst>
                </a:gridCol>
              </a:tblGrid>
              <a:tr h="188087">
                <a:tc>
                  <a:txBody>
                    <a:bodyPr/>
                    <a:lstStyle/>
                    <a:p>
                      <a:pPr marR="0" indent="0" algn="l" rtl="0">
                        <a:spcBef>
                          <a:spcPts val="0"/>
                        </a:spcBef>
                        <a:spcAft>
                          <a:spcPts val="1400"/>
                        </a:spcAft>
                      </a:pPr>
                      <a:r>
                        <a:rPr lang="da-DK" sz="1200" b="1" kern="1400">
                          <a:ln>
                            <a:noFill/>
                          </a:ln>
                          <a:solidFill>
                            <a:srgbClr val="000000"/>
                          </a:solidFill>
                          <a:effectLst/>
                          <a:latin typeface="Arial" panose="020B0604020202020204" pitchFamily="34" charset="0"/>
                        </a:rPr>
                        <a:t>Særlig Fond</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66C266"/>
                      </a:solidFill>
                      <a:prstDash val="solid"/>
                      <a:round/>
                      <a:headEnd type="none" w="med" len="med"/>
                      <a:tailEnd type="none" w="med" len="med"/>
                    </a:lnL>
                    <a:lnR>
                      <a:noFill/>
                    </a:lnR>
                    <a:lnT w="12700" cap="flat" cmpd="sng" algn="ctr">
                      <a:solidFill>
                        <a:srgbClr val="66C266"/>
                      </a:solidFill>
                      <a:prstDash val="solid"/>
                      <a:round/>
                      <a:headEnd type="none" w="med" len="med"/>
                      <a:tailEnd type="none" w="med" len="med"/>
                    </a:lnT>
                    <a:lnB>
                      <a:noFill/>
                    </a:lnB>
                  </a:tcPr>
                </a:tc>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w="12700" cap="flat" cmpd="sng" algn="ctr">
                      <a:solidFill>
                        <a:srgbClr val="66C266"/>
                      </a:solidFill>
                      <a:prstDash val="solid"/>
                      <a:round/>
                      <a:headEnd type="none" w="med" len="med"/>
                      <a:tailEnd type="none" w="med" len="med"/>
                    </a:lnT>
                    <a:lnB>
                      <a:noFill/>
                    </a:lnB>
                  </a:tcPr>
                </a:tc>
                <a:tc>
                  <a:txBody>
                    <a:bodyPr/>
                    <a:lstStyle/>
                    <a:p>
                      <a:pPr marR="0" indent="0" algn="ctr" rtl="0">
                        <a:spcBef>
                          <a:spcPts val="0"/>
                        </a:spcBef>
                        <a:spcAft>
                          <a:spcPts val="1400"/>
                        </a:spcAft>
                      </a:pPr>
                      <a:r>
                        <a:rPr lang="da-DK" sz="1000" b="1" kern="1400">
                          <a:ln>
                            <a:noFill/>
                          </a:ln>
                          <a:solidFill>
                            <a:srgbClr val="000000"/>
                          </a:solidFill>
                          <a:effectLst/>
                          <a:latin typeface="Arial" panose="020B0604020202020204" pitchFamily="34" charset="0"/>
                        </a:rPr>
                        <a:t>Regnskab 2022</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a:noFill/>
                    </a:lnR>
                    <a:lnT w="12700" cap="flat" cmpd="sng" algn="ctr">
                      <a:solidFill>
                        <a:srgbClr val="66C266"/>
                      </a:solidFill>
                      <a:prstDash val="solid"/>
                      <a:round/>
                      <a:headEnd type="none" w="med" len="med"/>
                      <a:tailEnd type="none" w="med" len="med"/>
                    </a:lnT>
                    <a:lnB>
                      <a:noFill/>
                    </a:lnB>
                  </a:tcPr>
                </a:tc>
                <a:tc>
                  <a:txBody>
                    <a:bodyPr/>
                    <a:lstStyle/>
                    <a:p>
                      <a:pPr marR="0" indent="0" algn="ctr" rtl="0">
                        <a:spcBef>
                          <a:spcPts val="0"/>
                        </a:spcBef>
                        <a:spcAft>
                          <a:spcPts val="1400"/>
                        </a:spcAft>
                      </a:pPr>
                      <a:r>
                        <a:rPr lang="da-DK" sz="1000" b="1" kern="1400">
                          <a:ln>
                            <a:noFill/>
                          </a:ln>
                          <a:solidFill>
                            <a:srgbClr val="000000"/>
                          </a:solidFill>
                          <a:effectLst/>
                          <a:latin typeface="Arial" panose="020B0604020202020204" pitchFamily="34" charset="0"/>
                        </a:rPr>
                        <a:t>Budget 2022</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66C266"/>
                      </a:solidFill>
                      <a:prstDash val="solid"/>
                      <a:round/>
                      <a:headEnd type="none" w="med" len="med"/>
                      <a:tailEnd type="none" w="med" len="med"/>
                    </a:lnR>
                    <a:lnT w="12700" cap="flat" cmpd="sng" algn="ctr">
                      <a:solidFill>
                        <a:srgbClr val="66C266"/>
                      </a:solidFill>
                      <a:prstDash val="solid"/>
                      <a:round/>
                      <a:headEnd type="none" w="med" len="med"/>
                      <a:tailEnd type="none" w="med" len="med"/>
                    </a:lnT>
                    <a:lnB>
                      <a:noFill/>
                    </a:lnB>
                  </a:tcPr>
                </a:tc>
                <a:extLst>
                  <a:ext uri="{0D108BD9-81ED-4DB2-BD59-A6C34878D82A}">
                    <a16:rowId xmlns:a16="http://schemas.microsoft.com/office/drawing/2014/main" val="1618951478"/>
                  </a:ext>
                </a:extLst>
              </a:tr>
              <a:tr h="161925">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Indtægter</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66C266"/>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l"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38" marR="81534" marT="9538" marB="0" anchor="b">
                    <a:lnL>
                      <a:noFill/>
                    </a:lnL>
                    <a:lnR>
                      <a:noFill/>
                    </a:lnR>
                    <a:lnT>
                      <a:noFill/>
                    </a:lnT>
                    <a:lnB>
                      <a:noFill/>
                    </a:lnB>
                  </a:tcPr>
                </a:tc>
                <a:tc>
                  <a:txBody>
                    <a:bodyPr/>
                    <a:lstStyle/>
                    <a:p>
                      <a:pPr marR="0" indent="0" algn="l"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269097870"/>
                  </a:ext>
                </a:extLst>
              </a:tr>
              <a:tr h="161925">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Husleje</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66C266"/>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145.000,00</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145.000</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3289862729"/>
                  </a:ext>
                </a:extLst>
              </a:tr>
              <a:tr h="138773">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Renteindtægter</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66C266"/>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-300,42</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0</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1864257459"/>
                  </a:ext>
                </a:extLst>
              </a:tr>
              <a:tr h="161925">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Indtægter i alt</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66C266"/>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b="1" kern="1400">
                          <a:ln>
                            <a:noFill/>
                          </a:ln>
                          <a:solidFill>
                            <a:srgbClr val="000000"/>
                          </a:solidFill>
                          <a:effectLst/>
                          <a:latin typeface="Arial" panose="020B0604020202020204" pitchFamily="34" charset="0"/>
                        </a:rPr>
                        <a:t>144.699,58</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a:noFill/>
                    </a:lnR>
                    <a:lnT>
                      <a:noFill/>
                    </a:lnT>
                    <a:lnB>
                      <a:noFill/>
                    </a:lnB>
                  </a:tcPr>
                </a:tc>
                <a:tc>
                  <a:txBody>
                    <a:bodyPr/>
                    <a:lstStyle/>
                    <a:p>
                      <a:pPr marR="0" indent="0" algn="r" rtl="0">
                        <a:spcBef>
                          <a:spcPts val="0"/>
                        </a:spcBef>
                        <a:spcAft>
                          <a:spcPts val="1400"/>
                        </a:spcAft>
                      </a:pPr>
                      <a:r>
                        <a:rPr lang="da-DK" sz="1000" b="1" kern="1400">
                          <a:ln>
                            <a:noFill/>
                          </a:ln>
                          <a:solidFill>
                            <a:srgbClr val="000000"/>
                          </a:solidFill>
                          <a:effectLst/>
                          <a:latin typeface="Arial" panose="020B0604020202020204" pitchFamily="34" charset="0"/>
                        </a:rPr>
                        <a:t>145.000</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2988073813"/>
                  </a:ext>
                </a:extLst>
              </a:tr>
              <a:tr h="161925">
                <a:tc>
                  <a:txBody>
                    <a:bodyPr/>
                    <a:lstStyle/>
                    <a:p>
                      <a:pPr marR="0" indent="0" algn="r" rtl="0">
                        <a:spcBef>
                          <a:spcPts val="0"/>
                        </a:spcBef>
                        <a:spcAft>
                          <a:spcPts val="1400"/>
                        </a:spcAft>
                      </a:pPr>
                      <a:r>
                        <a:rPr lang="da-DK" sz="1000" b="1"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66C266"/>
                      </a:solidFill>
                      <a:prstDash val="solid"/>
                      <a:round/>
                      <a:headEnd type="none" w="med" len="med"/>
                      <a:tailEnd type="none" w="med" len="med"/>
                    </a:lnL>
                    <a:lnR>
                      <a:noFill/>
                    </a:lnR>
                    <a:lnT>
                      <a:noFill/>
                    </a:lnT>
                    <a:lnB>
                      <a:noFill/>
                    </a:lnB>
                  </a:tcPr>
                </a:tc>
                <a:tc>
                  <a:txBody>
                    <a:bodyPr/>
                    <a:lstStyle/>
                    <a:p>
                      <a:pPr marR="0" indent="0" algn="r"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38" marR="81534" marT="9538"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273450834"/>
                  </a:ext>
                </a:extLst>
              </a:tr>
              <a:tr h="161925">
                <a:tc>
                  <a:txBody>
                    <a:bodyPr/>
                    <a:lstStyle/>
                    <a:p>
                      <a:pPr marR="0" indent="0" algn="r"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25" marR="9525" marT="9525" marB="0" anchor="b">
                    <a:lnL w="12700" cap="flat" cmpd="sng" algn="ctr">
                      <a:solidFill>
                        <a:srgbClr val="66C266"/>
                      </a:solidFill>
                      <a:prstDash val="solid"/>
                      <a:round/>
                      <a:headEnd type="none" w="med" len="med"/>
                      <a:tailEnd type="none" w="med" len="med"/>
                    </a:lnL>
                    <a:lnR>
                      <a:noFill/>
                    </a:lnR>
                    <a:lnT>
                      <a:noFill/>
                    </a:lnT>
                    <a:lnB>
                      <a:noFill/>
                    </a:lnB>
                  </a:tcPr>
                </a:tc>
                <a:tc>
                  <a:txBody>
                    <a:bodyPr/>
                    <a:lstStyle/>
                    <a:p>
                      <a:pPr marR="0" indent="0" algn="r"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38" marR="81534" marT="9538"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1493035106"/>
                  </a:ext>
                </a:extLst>
              </a:tr>
              <a:tr h="161925">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Udgifter</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66C266"/>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l"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38" marR="81534" marT="9538" marB="0" anchor="b">
                    <a:lnL>
                      <a:noFill/>
                    </a:lnL>
                    <a:lnR>
                      <a:noFill/>
                    </a:lnR>
                    <a:lnT>
                      <a:noFill/>
                    </a:lnT>
                    <a:lnB>
                      <a:noFill/>
                    </a:lnB>
                  </a:tcPr>
                </a:tc>
                <a:tc>
                  <a:txBody>
                    <a:bodyPr/>
                    <a:lstStyle/>
                    <a:p>
                      <a:pPr marR="0" indent="0" algn="l"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2289816792"/>
                  </a:ext>
                </a:extLst>
              </a:tr>
              <a:tr h="161925">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Administration og revision</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66C266"/>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20.937,50</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25.000</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847061604"/>
                  </a:ext>
                </a:extLst>
              </a:tr>
              <a:tr h="161925">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Varme</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66C266"/>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37.476,52</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14.000</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1205882025"/>
                  </a:ext>
                </a:extLst>
              </a:tr>
              <a:tr h="161925">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El</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66C266"/>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6.891,03</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5.000</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2686497870"/>
                  </a:ext>
                </a:extLst>
              </a:tr>
              <a:tr h="161925">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Rengøring</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66C266"/>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17.415,00</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16.000</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3750197014"/>
                  </a:ext>
                </a:extLst>
              </a:tr>
              <a:tr h="161925">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Bygningsforsikringer</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66C266"/>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5.201,71</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5.000</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1157975388"/>
                  </a:ext>
                </a:extLst>
              </a:tr>
              <a:tr h="161925">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Have</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66C266"/>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26.544,69</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14.000</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2940705954"/>
                  </a:ext>
                </a:extLst>
              </a:tr>
              <a:tr h="161925">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Ejendomsskatter</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66C266"/>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42.527,47</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40.000</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1329900215"/>
                  </a:ext>
                </a:extLst>
              </a:tr>
              <a:tr h="161925">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Vedligeholdelse mv</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66C266"/>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16.914,79</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25.000</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2323901055"/>
                  </a:ext>
                </a:extLst>
              </a:tr>
              <a:tr h="161925">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Hensættelser</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66C266"/>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0,00</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0</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3517344752"/>
                  </a:ext>
                </a:extLst>
              </a:tr>
              <a:tr h="161925">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Øvrige udgifter</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66C266"/>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1.187,24</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1.000</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3805099721"/>
                  </a:ext>
                </a:extLst>
              </a:tr>
              <a:tr h="161925">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Udgifter i alt</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66C266"/>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b="1" kern="1400">
                          <a:ln>
                            <a:noFill/>
                          </a:ln>
                          <a:solidFill>
                            <a:srgbClr val="000000"/>
                          </a:solidFill>
                          <a:effectLst/>
                          <a:latin typeface="Arial" panose="020B0604020202020204" pitchFamily="34" charset="0"/>
                        </a:rPr>
                        <a:t>175.095,95</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a:noFill/>
                    </a:lnR>
                    <a:lnT>
                      <a:noFill/>
                    </a:lnT>
                    <a:lnB>
                      <a:noFill/>
                    </a:lnB>
                  </a:tcPr>
                </a:tc>
                <a:tc>
                  <a:txBody>
                    <a:bodyPr/>
                    <a:lstStyle/>
                    <a:p>
                      <a:pPr marR="0" indent="0" algn="r" rtl="0">
                        <a:spcBef>
                          <a:spcPts val="0"/>
                        </a:spcBef>
                        <a:spcAft>
                          <a:spcPts val="1400"/>
                        </a:spcAft>
                      </a:pPr>
                      <a:r>
                        <a:rPr lang="da-DK" sz="1000" b="1" kern="1400">
                          <a:ln>
                            <a:noFill/>
                          </a:ln>
                          <a:solidFill>
                            <a:srgbClr val="000000"/>
                          </a:solidFill>
                          <a:effectLst/>
                          <a:latin typeface="Arial" panose="020B0604020202020204" pitchFamily="34" charset="0"/>
                        </a:rPr>
                        <a:t>145.000</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3698556216"/>
                  </a:ext>
                </a:extLst>
              </a:tr>
              <a:tr h="161925">
                <a:tc>
                  <a:txBody>
                    <a:bodyPr/>
                    <a:lstStyle/>
                    <a:p>
                      <a:pPr marR="0" indent="0" algn="r" rtl="0">
                        <a:spcBef>
                          <a:spcPts val="0"/>
                        </a:spcBef>
                        <a:spcAft>
                          <a:spcPts val="1400"/>
                        </a:spcAft>
                      </a:pPr>
                      <a:r>
                        <a:rPr lang="da-DK" sz="1000" b="1"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66C266"/>
                      </a:solidFill>
                      <a:prstDash val="solid"/>
                      <a:round/>
                      <a:headEnd type="none" w="med" len="med"/>
                      <a:tailEnd type="none" w="med" len="med"/>
                    </a:lnL>
                    <a:lnR>
                      <a:noFill/>
                    </a:lnR>
                    <a:lnT>
                      <a:noFill/>
                    </a:lnT>
                    <a:lnB>
                      <a:noFill/>
                    </a:lnB>
                  </a:tcPr>
                </a:tc>
                <a:tc>
                  <a:txBody>
                    <a:bodyPr/>
                    <a:lstStyle/>
                    <a:p>
                      <a:pPr marR="0" indent="0" algn="r"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38" marR="81534" marT="9538"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1149012667"/>
                  </a:ext>
                </a:extLst>
              </a:tr>
              <a:tr h="161925">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Årets resultat</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66C266"/>
                      </a:solidFill>
                      <a:prstDash val="solid"/>
                      <a:round/>
                      <a:headEnd type="none" w="med" len="med"/>
                      <a:tailEnd type="none" w="med" len="med"/>
                    </a:lnL>
                    <a:lnR>
                      <a:noFill/>
                    </a:lnR>
                    <a:lnT>
                      <a:noFill/>
                    </a:lnT>
                    <a:lnB w="12700" cap="flat" cmpd="sng" algn="ctr">
                      <a:solidFill>
                        <a:srgbClr val="66C266"/>
                      </a:solidFill>
                      <a:prstDash val="solid"/>
                      <a:round/>
                      <a:headEnd type="none" w="med" len="med"/>
                      <a:tailEnd type="none" w="med" len="med"/>
                    </a:lnB>
                  </a:tcPr>
                </a:tc>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w="12700" cap="flat" cmpd="sng" algn="ctr">
                      <a:solidFill>
                        <a:srgbClr val="66C266"/>
                      </a:solidFill>
                      <a:prstDash val="solid"/>
                      <a:round/>
                      <a:headEnd type="none" w="med" len="med"/>
                      <a:tailEnd type="none" w="med" len="med"/>
                    </a:lnB>
                  </a:tcPr>
                </a:tc>
                <a:tc>
                  <a:txBody>
                    <a:bodyPr/>
                    <a:lstStyle/>
                    <a:p>
                      <a:pPr marR="0" indent="0" algn="r" rtl="0">
                        <a:spcBef>
                          <a:spcPts val="0"/>
                        </a:spcBef>
                        <a:spcAft>
                          <a:spcPts val="1400"/>
                        </a:spcAft>
                      </a:pPr>
                      <a:r>
                        <a:rPr lang="da-DK" sz="1000" b="1" kern="1400">
                          <a:ln>
                            <a:noFill/>
                          </a:ln>
                          <a:solidFill>
                            <a:srgbClr val="000000"/>
                          </a:solidFill>
                          <a:effectLst/>
                          <a:latin typeface="Arial" panose="020B0604020202020204" pitchFamily="34" charset="0"/>
                        </a:rPr>
                        <a:t>-30.396,37</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a:noFill/>
                    </a:lnR>
                    <a:lnT>
                      <a:noFill/>
                    </a:lnT>
                    <a:lnB w="12700" cap="flat" cmpd="sng" algn="ctr">
                      <a:solidFill>
                        <a:srgbClr val="66C266"/>
                      </a:solidFill>
                      <a:prstDash val="solid"/>
                      <a:round/>
                      <a:headEnd type="none" w="med" len="med"/>
                      <a:tailEnd type="none" w="med" len="med"/>
                    </a:lnB>
                  </a:tcPr>
                </a:tc>
                <a:tc>
                  <a:txBody>
                    <a:bodyPr/>
                    <a:lstStyle/>
                    <a:p>
                      <a:pPr marR="0" indent="0" algn="r" rtl="0">
                        <a:spcBef>
                          <a:spcPts val="0"/>
                        </a:spcBef>
                        <a:spcAft>
                          <a:spcPts val="1400"/>
                        </a:spcAft>
                      </a:pPr>
                      <a:r>
                        <a:rPr lang="da-DK" sz="1000" b="1" kern="1400" dirty="0">
                          <a:ln>
                            <a:noFill/>
                          </a:ln>
                          <a:solidFill>
                            <a:srgbClr val="000000"/>
                          </a:solidFill>
                          <a:effectLst/>
                          <a:latin typeface="Arial" panose="020B0604020202020204" pitchFamily="34" charset="0"/>
                        </a:rPr>
                        <a:t>0</a:t>
                      </a:r>
                      <a:endParaRPr lang="da-DK" sz="1000" kern="1400" dirty="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66C266"/>
                      </a:solidFill>
                      <a:prstDash val="solid"/>
                      <a:round/>
                      <a:headEnd type="none" w="med" len="med"/>
                      <a:tailEnd type="none" w="med" len="med"/>
                    </a:lnR>
                    <a:lnT>
                      <a:noFill/>
                    </a:lnT>
                    <a:lnB w="12700" cap="flat" cmpd="sng" algn="ctr">
                      <a:solidFill>
                        <a:srgbClr val="66C266"/>
                      </a:solidFill>
                      <a:prstDash val="solid"/>
                      <a:round/>
                      <a:headEnd type="none" w="med" len="med"/>
                      <a:tailEnd type="none" w="med" len="med"/>
                    </a:lnB>
                  </a:tcPr>
                </a:tc>
                <a:extLst>
                  <a:ext uri="{0D108BD9-81ED-4DB2-BD59-A6C34878D82A}">
                    <a16:rowId xmlns:a16="http://schemas.microsoft.com/office/drawing/2014/main" val="467595261"/>
                  </a:ext>
                </a:extLst>
              </a:tr>
            </a:tbl>
          </a:graphicData>
        </a:graphic>
      </p:graphicFrame>
      <p:sp>
        <p:nvSpPr>
          <p:cNvPr id="12" name="Control 1">
            <a:extLst>
              <a:ext uri="{FF2B5EF4-FFF2-40B4-BE49-F238E27FC236}">
                <a16:creationId xmlns:a16="http://schemas.microsoft.com/office/drawing/2014/main" id="{E73DFB9E-DACC-2214-0F38-9736CB2053A0}"/>
              </a:ext>
            </a:extLst>
          </p:cNvPr>
          <p:cNvSpPr>
            <a:spLocks noChangeArrowheads="1" noChangeShapeType="1"/>
          </p:cNvSpPr>
          <p:nvPr/>
        </p:nvSpPr>
        <p:spPr bwMode="auto">
          <a:xfrm>
            <a:off x="-2520836" y="7976393"/>
            <a:ext cx="3875088" cy="3403600"/>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da-DK"/>
          </a:p>
        </p:txBody>
      </p:sp>
      <p:graphicFrame>
        <p:nvGraphicFramePr>
          <p:cNvPr id="15" name="Tabel 14">
            <a:extLst>
              <a:ext uri="{FF2B5EF4-FFF2-40B4-BE49-F238E27FC236}">
                <a16:creationId xmlns:a16="http://schemas.microsoft.com/office/drawing/2014/main" id="{C3D83F56-34AA-0E0E-F9DE-BC47B88A4A5D}"/>
              </a:ext>
            </a:extLst>
          </p:cNvPr>
          <p:cNvGraphicFramePr>
            <a:graphicFrameLocks noGrp="1"/>
          </p:cNvGraphicFramePr>
          <p:nvPr>
            <p:extLst>
              <p:ext uri="{D42A27DB-BD31-4B8C-83A1-F6EECF244321}">
                <p14:modId xmlns:p14="http://schemas.microsoft.com/office/powerpoint/2010/main" val="3486369370"/>
              </p:ext>
            </p:extLst>
          </p:nvPr>
        </p:nvGraphicFramePr>
        <p:xfrm>
          <a:off x="5291646" y="1692813"/>
          <a:ext cx="2811907" cy="1649847"/>
        </p:xfrm>
        <a:graphic>
          <a:graphicData uri="http://schemas.openxmlformats.org/drawingml/2006/table">
            <a:tbl>
              <a:tblPr/>
              <a:tblGrid>
                <a:gridCol w="1618089">
                  <a:extLst>
                    <a:ext uri="{9D8B030D-6E8A-4147-A177-3AD203B41FA5}">
                      <a16:colId xmlns:a16="http://schemas.microsoft.com/office/drawing/2014/main" val="1698842067"/>
                    </a:ext>
                  </a:extLst>
                </a:gridCol>
                <a:gridCol w="280210">
                  <a:extLst>
                    <a:ext uri="{9D8B030D-6E8A-4147-A177-3AD203B41FA5}">
                      <a16:colId xmlns:a16="http://schemas.microsoft.com/office/drawing/2014/main" val="495218384"/>
                    </a:ext>
                  </a:extLst>
                </a:gridCol>
                <a:gridCol w="913608">
                  <a:extLst>
                    <a:ext uri="{9D8B030D-6E8A-4147-A177-3AD203B41FA5}">
                      <a16:colId xmlns:a16="http://schemas.microsoft.com/office/drawing/2014/main" val="3581680219"/>
                    </a:ext>
                  </a:extLst>
                </a:gridCol>
              </a:tblGrid>
              <a:tr h="188087">
                <a:tc>
                  <a:txBody>
                    <a:bodyPr/>
                    <a:lstStyle/>
                    <a:p>
                      <a:pPr marR="0" indent="0" algn="l" rtl="0">
                        <a:spcBef>
                          <a:spcPts val="0"/>
                        </a:spcBef>
                        <a:spcAft>
                          <a:spcPts val="1400"/>
                        </a:spcAft>
                      </a:pPr>
                      <a:r>
                        <a:rPr lang="da-DK" sz="1200" b="1" kern="1400">
                          <a:ln>
                            <a:noFill/>
                          </a:ln>
                          <a:solidFill>
                            <a:srgbClr val="000000"/>
                          </a:solidFill>
                          <a:effectLst/>
                          <a:latin typeface="Arial" panose="020B0604020202020204" pitchFamily="34" charset="0"/>
                        </a:rPr>
                        <a:t>Særlig Fonds aktiver</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66C266"/>
                      </a:solidFill>
                      <a:prstDash val="solid"/>
                      <a:round/>
                      <a:headEnd type="none" w="med" len="med"/>
                      <a:tailEnd type="none" w="med" len="med"/>
                    </a:lnL>
                    <a:lnR>
                      <a:noFill/>
                    </a:lnR>
                    <a:lnT w="12700" cap="flat" cmpd="sng" algn="ctr">
                      <a:solidFill>
                        <a:srgbClr val="66C266"/>
                      </a:solidFill>
                      <a:prstDash val="solid"/>
                      <a:round/>
                      <a:headEnd type="none" w="med" len="med"/>
                      <a:tailEnd type="none" w="med" len="med"/>
                    </a:lnT>
                    <a:lnB>
                      <a:noFill/>
                    </a:lnB>
                  </a:tcPr>
                </a:tc>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w="12700" cap="flat" cmpd="sng" algn="ctr">
                      <a:solidFill>
                        <a:srgbClr val="66C266"/>
                      </a:solidFill>
                      <a:prstDash val="solid"/>
                      <a:round/>
                      <a:headEnd type="none" w="med" len="med"/>
                      <a:tailEnd type="none" w="med" len="med"/>
                    </a:lnT>
                    <a:lnB>
                      <a:noFill/>
                    </a:lnB>
                  </a:tcPr>
                </a:tc>
                <a:tc>
                  <a:txBody>
                    <a:bodyPr/>
                    <a:lstStyle/>
                    <a:p>
                      <a:pPr marR="0" indent="0" algn="l"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25" marR="9525" marT="9525" marB="0" anchor="b">
                    <a:lnL>
                      <a:noFill/>
                    </a:lnL>
                    <a:lnR w="12700" cap="flat" cmpd="sng" algn="ctr">
                      <a:solidFill>
                        <a:srgbClr val="66C266"/>
                      </a:solidFill>
                      <a:prstDash val="solid"/>
                      <a:round/>
                      <a:headEnd type="none" w="med" len="med"/>
                      <a:tailEnd type="none" w="med" len="med"/>
                    </a:lnR>
                    <a:lnT w="12700" cap="flat" cmpd="sng" algn="ctr">
                      <a:solidFill>
                        <a:srgbClr val="66C266"/>
                      </a:solidFill>
                      <a:prstDash val="solid"/>
                      <a:round/>
                      <a:headEnd type="none" w="med" len="med"/>
                      <a:tailEnd type="none" w="med" len="med"/>
                    </a:lnT>
                    <a:lnB>
                      <a:noFill/>
                    </a:lnB>
                  </a:tcPr>
                </a:tc>
                <a:extLst>
                  <a:ext uri="{0D108BD9-81ED-4DB2-BD59-A6C34878D82A}">
                    <a16:rowId xmlns:a16="http://schemas.microsoft.com/office/drawing/2014/main" val="2028847342"/>
                  </a:ext>
                </a:extLst>
              </a:tr>
              <a:tr h="161925">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Lærernes Hus</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66C266"/>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1.887.069,25</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3125536990"/>
                  </a:ext>
                </a:extLst>
              </a:tr>
              <a:tr h="161925">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Bank</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66C266"/>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63.601,04</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1025458580"/>
                  </a:ext>
                </a:extLst>
              </a:tr>
              <a:tr h="161925">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Mixinvest Lån og Spar</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66C266"/>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449.985,09</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3393268865"/>
                  </a:ext>
                </a:extLst>
              </a:tr>
              <a:tr h="161925">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Særlig Fonds aktiver i alt</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66C266"/>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b="1" kern="1400">
                          <a:ln>
                            <a:noFill/>
                          </a:ln>
                          <a:solidFill>
                            <a:srgbClr val="000000"/>
                          </a:solidFill>
                          <a:effectLst/>
                          <a:latin typeface="Arial" panose="020B0604020202020204" pitchFamily="34" charset="0"/>
                        </a:rPr>
                        <a:t>2.400.655,38</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2871702855"/>
                  </a:ext>
                </a:extLst>
              </a:tr>
              <a:tr h="161925">
                <a:tc>
                  <a:txBody>
                    <a:bodyPr/>
                    <a:lstStyle/>
                    <a:p>
                      <a:pPr marR="0" indent="0" algn="r" rtl="0">
                        <a:spcBef>
                          <a:spcPts val="0"/>
                        </a:spcBef>
                        <a:spcAft>
                          <a:spcPts val="1400"/>
                        </a:spcAft>
                      </a:pPr>
                      <a:r>
                        <a:rPr lang="da-DK" sz="1000" b="1"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66C266"/>
                      </a:solidFill>
                      <a:prstDash val="solid"/>
                      <a:round/>
                      <a:headEnd type="none" w="med" len="med"/>
                      <a:tailEnd type="none" w="med" len="med"/>
                    </a:lnL>
                    <a:lnR>
                      <a:noFill/>
                    </a:lnR>
                    <a:lnT>
                      <a:noFill/>
                    </a:lnT>
                    <a:lnB>
                      <a:noFill/>
                    </a:lnB>
                  </a:tcPr>
                </a:tc>
                <a:tc>
                  <a:txBody>
                    <a:bodyPr/>
                    <a:lstStyle/>
                    <a:p>
                      <a:pPr marR="0" indent="0" algn="r"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2636134"/>
                  </a:ext>
                </a:extLst>
              </a:tr>
              <a:tr h="161925">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Særlig Fonds passiver 1/1</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66C266"/>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2.372.051,75</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1145474680"/>
                  </a:ext>
                </a:extLst>
              </a:tr>
              <a:tr h="161925">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Særlig Fonds driftsresultat</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66C266"/>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-30.396,37</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370295445"/>
                  </a:ext>
                </a:extLst>
              </a:tr>
              <a:tr h="161925">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Hensættelser</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66C266"/>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25" marR="9525" marT="9525"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59.000,00</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2511138277"/>
                  </a:ext>
                </a:extLst>
              </a:tr>
              <a:tr h="161925">
                <a:tc gridSpan="2">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Særlig Fonds passiver 31/12</a:t>
                      </a:r>
                      <a:endParaRPr lang="da-DK" sz="1000" kern="1400">
                        <a:ln>
                          <a:noFill/>
                        </a:ln>
                        <a:solidFill>
                          <a:srgbClr val="212120"/>
                        </a:solidFill>
                        <a:effectLst/>
                        <a:latin typeface="Times New Roman" panose="02020603050405020304" pitchFamily="18" charset="0"/>
                      </a:endParaRPr>
                    </a:p>
                  </a:txBody>
                  <a:tcPr marL="9525" marR="9525" marT="9525" marB="0" anchor="b">
                    <a:lnL w="12700" cap="flat" cmpd="sng" algn="ctr">
                      <a:solidFill>
                        <a:srgbClr val="66C266"/>
                      </a:solidFill>
                      <a:prstDash val="solid"/>
                      <a:round/>
                      <a:headEnd type="none" w="med" len="med"/>
                      <a:tailEnd type="none" w="med" len="med"/>
                    </a:lnL>
                    <a:lnR>
                      <a:noFill/>
                    </a:lnR>
                    <a:lnT>
                      <a:noFill/>
                    </a:lnT>
                    <a:lnB w="12700" cap="flat" cmpd="sng" algn="ctr">
                      <a:solidFill>
                        <a:srgbClr val="66C266"/>
                      </a:solidFill>
                      <a:prstDash val="solid"/>
                      <a:round/>
                      <a:headEnd type="none" w="med" len="med"/>
                      <a:tailEnd type="none" w="med" len="med"/>
                    </a:lnB>
                  </a:tcPr>
                </a:tc>
                <a:tc hMerge="1">
                  <a:txBody>
                    <a:bodyPr/>
                    <a:lstStyle/>
                    <a:p>
                      <a:endParaRPr lang="da-DK"/>
                    </a:p>
                  </a:txBody>
                  <a:tcPr/>
                </a:tc>
                <a:tc>
                  <a:txBody>
                    <a:bodyPr/>
                    <a:lstStyle/>
                    <a:p>
                      <a:pPr marR="0" indent="0" algn="r" rtl="0">
                        <a:spcBef>
                          <a:spcPts val="0"/>
                        </a:spcBef>
                        <a:spcAft>
                          <a:spcPts val="1400"/>
                        </a:spcAft>
                      </a:pPr>
                      <a:r>
                        <a:rPr lang="da-DK" sz="1000" b="1" kern="1400" dirty="0">
                          <a:ln>
                            <a:noFill/>
                          </a:ln>
                          <a:solidFill>
                            <a:srgbClr val="000000"/>
                          </a:solidFill>
                          <a:effectLst/>
                          <a:latin typeface="Arial" panose="020B0604020202020204" pitchFamily="34" charset="0"/>
                        </a:rPr>
                        <a:t>2.400.655,38</a:t>
                      </a:r>
                      <a:endParaRPr lang="da-DK" sz="1000" kern="1400" dirty="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66C266"/>
                      </a:solidFill>
                      <a:prstDash val="solid"/>
                      <a:round/>
                      <a:headEnd type="none" w="med" len="med"/>
                      <a:tailEnd type="none" w="med" len="med"/>
                    </a:lnR>
                    <a:lnT>
                      <a:noFill/>
                    </a:lnT>
                    <a:lnB w="12700" cap="flat" cmpd="sng" algn="ctr">
                      <a:solidFill>
                        <a:srgbClr val="66C266"/>
                      </a:solidFill>
                      <a:prstDash val="solid"/>
                      <a:round/>
                      <a:headEnd type="none" w="med" len="med"/>
                      <a:tailEnd type="none" w="med" len="med"/>
                    </a:lnB>
                  </a:tcPr>
                </a:tc>
                <a:extLst>
                  <a:ext uri="{0D108BD9-81ED-4DB2-BD59-A6C34878D82A}">
                    <a16:rowId xmlns:a16="http://schemas.microsoft.com/office/drawing/2014/main" val="76418942"/>
                  </a:ext>
                </a:extLst>
              </a:tr>
            </a:tbl>
          </a:graphicData>
        </a:graphic>
      </p:graphicFrame>
      <p:sp>
        <p:nvSpPr>
          <p:cNvPr id="16" name="Control 2">
            <a:extLst>
              <a:ext uri="{FF2B5EF4-FFF2-40B4-BE49-F238E27FC236}">
                <a16:creationId xmlns:a16="http://schemas.microsoft.com/office/drawing/2014/main" id="{336C4246-5392-969A-CE16-4F61E33510E1}"/>
              </a:ext>
            </a:extLst>
          </p:cNvPr>
          <p:cNvSpPr>
            <a:spLocks noChangeArrowheads="1" noChangeShapeType="1"/>
          </p:cNvSpPr>
          <p:nvPr/>
        </p:nvSpPr>
        <p:spPr bwMode="auto">
          <a:xfrm>
            <a:off x="5899088" y="7955718"/>
            <a:ext cx="2811462" cy="1644650"/>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da-DK"/>
          </a:p>
        </p:txBody>
      </p:sp>
      <p:graphicFrame>
        <p:nvGraphicFramePr>
          <p:cNvPr id="17" name="Tabel 16">
            <a:extLst>
              <a:ext uri="{FF2B5EF4-FFF2-40B4-BE49-F238E27FC236}">
                <a16:creationId xmlns:a16="http://schemas.microsoft.com/office/drawing/2014/main" id="{2C5CAAE8-2A21-2104-FA3E-6491FB05330E}"/>
              </a:ext>
            </a:extLst>
          </p:cNvPr>
          <p:cNvGraphicFramePr>
            <a:graphicFrameLocks noGrp="1"/>
          </p:cNvGraphicFramePr>
          <p:nvPr>
            <p:extLst>
              <p:ext uri="{D42A27DB-BD31-4B8C-83A1-F6EECF244321}">
                <p14:modId xmlns:p14="http://schemas.microsoft.com/office/powerpoint/2010/main" val="2443320203"/>
              </p:ext>
            </p:extLst>
          </p:nvPr>
        </p:nvGraphicFramePr>
        <p:xfrm>
          <a:off x="5302664" y="3645024"/>
          <a:ext cx="2827273" cy="1886028"/>
        </p:xfrm>
        <a:graphic>
          <a:graphicData uri="http://schemas.openxmlformats.org/drawingml/2006/table">
            <a:tbl>
              <a:tblPr/>
              <a:tblGrid>
                <a:gridCol w="1005562">
                  <a:extLst>
                    <a:ext uri="{9D8B030D-6E8A-4147-A177-3AD203B41FA5}">
                      <a16:colId xmlns:a16="http://schemas.microsoft.com/office/drawing/2014/main" val="1431072140"/>
                    </a:ext>
                  </a:extLst>
                </a:gridCol>
                <a:gridCol w="555919">
                  <a:extLst>
                    <a:ext uri="{9D8B030D-6E8A-4147-A177-3AD203B41FA5}">
                      <a16:colId xmlns:a16="http://schemas.microsoft.com/office/drawing/2014/main" val="3868604534"/>
                    </a:ext>
                  </a:extLst>
                </a:gridCol>
                <a:gridCol w="158373">
                  <a:extLst>
                    <a:ext uri="{9D8B030D-6E8A-4147-A177-3AD203B41FA5}">
                      <a16:colId xmlns:a16="http://schemas.microsoft.com/office/drawing/2014/main" val="899681381"/>
                    </a:ext>
                  </a:extLst>
                </a:gridCol>
                <a:gridCol w="1107419">
                  <a:extLst>
                    <a:ext uri="{9D8B030D-6E8A-4147-A177-3AD203B41FA5}">
                      <a16:colId xmlns:a16="http://schemas.microsoft.com/office/drawing/2014/main" val="1548788038"/>
                    </a:ext>
                  </a:extLst>
                </a:gridCol>
              </a:tblGrid>
              <a:tr h="298679">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Inventarets forsikringsværdi</a:t>
                      </a:r>
                      <a:endParaRPr lang="da-DK" sz="1000" kern="1400">
                        <a:ln>
                          <a:noFill/>
                        </a:ln>
                        <a:solidFill>
                          <a:srgbClr val="212120"/>
                        </a:solidFill>
                        <a:effectLst/>
                        <a:latin typeface="Times New Roman" panose="02020603050405020304" pitchFamily="18" charset="0"/>
                      </a:endParaRPr>
                    </a:p>
                  </a:txBody>
                  <a:tcPr marL="9538" marR="9538" marT="9538" marB="0" anchor="b">
                    <a:lnL w="12700" cap="flat" cmpd="sng" algn="ctr">
                      <a:solidFill>
                        <a:srgbClr val="66C266"/>
                      </a:solidFill>
                      <a:prstDash val="solid"/>
                      <a:round/>
                      <a:headEnd type="none" w="med" len="med"/>
                      <a:tailEnd type="none" w="med" len="med"/>
                    </a:lnL>
                    <a:lnR>
                      <a:noFill/>
                    </a:lnR>
                    <a:lnT w="12700" cap="flat" cmpd="sng" algn="ctr">
                      <a:solidFill>
                        <a:srgbClr val="66C266"/>
                      </a:solidFill>
                      <a:prstDash val="solid"/>
                      <a:round/>
                      <a:headEnd type="none" w="med" len="med"/>
                      <a:tailEnd type="none" w="med" len="med"/>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38" marR="9538" marT="9538" marB="0" anchor="b">
                    <a:lnL>
                      <a:noFill/>
                    </a:lnL>
                    <a:lnR>
                      <a:noFill/>
                    </a:lnR>
                    <a:lnT w="12700" cap="flat" cmpd="sng" algn="ctr">
                      <a:solidFill>
                        <a:srgbClr val="66C266"/>
                      </a:solidFill>
                      <a:prstDash val="solid"/>
                      <a:round/>
                      <a:headEnd type="none" w="med" len="med"/>
                      <a:tailEnd type="none" w="med" len="med"/>
                    </a:lnT>
                    <a:lnB>
                      <a:noFill/>
                    </a:lnB>
                  </a:tcPr>
                </a:tc>
                <a:tc>
                  <a:txBody>
                    <a:bodyPr/>
                    <a:lstStyle/>
                    <a:p>
                      <a:pPr marR="0" indent="0" algn="l"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38" marR="9538" marT="9538" marB="0" anchor="b">
                    <a:lnL>
                      <a:noFill/>
                    </a:lnL>
                    <a:lnR>
                      <a:noFill/>
                    </a:lnR>
                    <a:lnT w="12700" cap="flat" cmpd="sng" algn="ctr">
                      <a:solidFill>
                        <a:srgbClr val="66C266"/>
                      </a:solidFill>
                      <a:prstDash val="solid"/>
                      <a:round/>
                      <a:headEnd type="none" w="med" len="med"/>
                      <a:tailEnd type="none" w="med" len="med"/>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kr          250.000 </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66C266"/>
                      </a:solidFill>
                      <a:prstDash val="solid"/>
                      <a:round/>
                      <a:headEnd type="none" w="med" len="med"/>
                      <a:tailEnd type="none" w="med" len="med"/>
                    </a:lnR>
                    <a:lnT w="12700" cap="flat" cmpd="sng" algn="ctr">
                      <a:solidFill>
                        <a:srgbClr val="66C266"/>
                      </a:solidFill>
                      <a:prstDash val="solid"/>
                      <a:round/>
                      <a:headEnd type="none" w="med" len="med"/>
                      <a:tailEnd type="none" w="med" len="med"/>
                    </a:lnT>
                    <a:lnB>
                      <a:noFill/>
                    </a:lnB>
                  </a:tcPr>
                </a:tc>
                <a:extLst>
                  <a:ext uri="{0D108BD9-81ED-4DB2-BD59-A6C34878D82A}">
                    <a16:rowId xmlns:a16="http://schemas.microsoft.com/office/drawing/2014/main" val="3696666023"/>
                  </a:ext>
                </a:extLst>
              </a:tr>
              <a:tr h="285979">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Husets ejendomsværdi </a:t>
                      </a:r>
                      <a:endParaRPr lang="da-DK" sz="1000" kern="1400">
                        <a:ln>
                          <a:noFill/>
                        </a:ln>
                        <a:solidFill>
                          <a:srgbClr val="212120"/>
                        </a:solidFill>
                        <a:effectLst/>
                        <a:latin typeface="Times New Roman" panose="02020603050405020304" pitchFamily="18" charset="0"/>
                      </a:endParaRPr>
                    </a:p>
                  </a:txBody>
                  <a:tcPr marL="9538" marR="9538" marT="9538" marB="0" anchor="b">
                    <a:lnL w="12700" cap="flat" cmpd="sng" algn="ctr">
                      <a:solidFill>
                        <a:srgbClr val="66C266"/>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38" marR="9538" marT="9538" marB="0" anchor="b">
                    <a:lnL>
                      <a:noFill/>
                    </a:lnL>
                    <a:lnR>
                      <a:noFill/>
                    </a:lnR>
                    <a:lnT>
                      <a:noFill/>
                    </a:lnT>
                    <a:lnB>
                      <a:noFill/>
                    </a:lnB>
                  </a:tcPr>
                </a:tc>
                <a:tc>
                  <a:txBody>
                    <a:bodyPr/>
                    <a:lstStyle/>
                    <a:p>
                      <a:pPr marR="0" indent="0" algn="l"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38" marR="9538" marT="9538" marB="0" anchor="b">
                    <a:lnL>
                      <a:noFill/>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kr       1.950.000 </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4245391750"/>
                  </a:ext>
                </a:extLst>
              </a:tr>
              <a:tr h="277000">
                <a:tc gridSpan="2">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Lån og Spar aktier: 254 stk kurs 641</a:t>
                      </a:r>
                      <a:endParaRPr lang="da-DK" sz="1000" kern="1400">
                        <a:ln>
                          <a:noFill/>
                        </a:ln>
                        <a:solidFill>
                          <a:srgbClr val="212120"/>
                        </a:solidFill>
                        <a:effectLst/>
                        <a:latin typeface="Times New Roman" panose="02020603050405020304" pitchFamily="18" charset="0"/>
                      </a:endParaRPr>
                    </a:p>
                  </a:txBody>
                  <a:tcPr marL="9538" marR="9538" marT="9538" marB="0" anchor="b">
                    <a:lnL w="12700" cap="flat" cmpd="sng" algn="ctr">
                      <a:solidFill>
                        <a:srgbClr val="66C266"/>
                      </a:solidFill>
                      <a:prstDash val="solid"/>
                      <a:round/>
                      <a:headEnd type="none" w="med" len="med"/>
                      <a:tailEnd type="none" w="med" len="med"/>
                    </a:lnL>
                    <a:lnR>
                      <a:noFill/>
                    </a:lnR>
                    <a:lnT>
                      <a:noFill/>
                    </a:lnT>
                    <a:lnB>
                      <a:noFill/>
                    </a:lnB>
                  </a:tcPr>
                </a:tc>
                <a:tc hMerge="1">
                  <a:txBody>
                    <a:bodyPr/>
                    <a:lstStyle/>
                    <a:p>
                      <a:endParaRPr lang="da-DK"/>
                    </a:p>
                  </a:txBody>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38" marR="9538" marT="9538" marB="0" anchor="b">
                    <a:lnL>
                      <a:noFill/>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kr          162.922 </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380104500"/>
                  </a:ext>
                </a:extLst>
              </a:tr>
              <a:tr h="285979">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Uudnyttede AKUT-midler</a:t>
                      </a:r>
                      <a:endParaRPr lang="da-DK" sz="1000" kern="1400">
                        <a:ln>
                          <a:noFill/>
                        </a:ln>
                        <a:solidFill>
                          <a:srgbClr val="212120"/>
                        </a:solidFill>
                        <a:effectLst/>
                        <a:latin typeface="Times New Roman" panose="02020603050405020304" pitchFamily="18" charset="0"/>
                      </a:endParaRPr>
                    </a:p>
                  </a:txBody>
                  <a:tcPr marL="9538" marR="9538" marT="9538" marB="0" anchor="b">
                    <a:lnL w="12700" cap="flat" cmpd="sng" algn="ctr">
                      <a:solidFill>
                        <a:srgbClr val="66C266"/>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38" marR="9538" marT="9538" marB="0" anchor="b">
                    <a:lnL>
                      <a:noFill/>
                    </a:lnL>
                    <a:lnR>
                      <a:noFill/>
                    </a:lnR>
                    <a:lnT>
                      <a:noFill/>
                    </a:lnT>
                    <a:lnB>
                      <a:noFill/>
                    </a:lnB>
                  </a:tcPr>
                </a:tc>
                <a:tc>
                  <a:txBody>
                    <a:bodyPr/>
                    <a:lstStyle/>
                    <a:p>
                      <a:pPr marR="0" indent="0" algn="l"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38" marR="9538" marT="9538" marB="0" anchor="b">
                    <a:lnL>
                      <a:noFill/>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kr          282.067 </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4137066974"/>
                  </a:ext>
                </a:extLst>
              </a:tr>
              <a:tr h="277000">
                <a:tc gridSpan="2">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Mixinvest Lån og Spar kredskassen</a:t>
                      </a:r>
                      <a:endParaRPr lang="da-DK" sz="1000" kern="1400">
                        <a:ln>
                          <a:noFill/>
                        </a:ln>
                        <a:solidFill>
                          <a:srgbClr val="212120"/>
                        </a:solidFill>
                        <a:effectLst/>
                        <a:latin typeface="Times New Roman" panose="02020603050405020304" pitchFamily="18" charset="0"/>
                      </a:endParaRPr>
                    </a:p>
                  </a:txBody>
                  <a:tcPr marL="9538" marR="9538" marT="9538" marB="0" anchor="b">
                    <a:lnL w="12700" cap="flat" cmpd="sng" algn="ctr">
                      <a:solidFill>
                        <a:srgbClr val="66C266"/>
                      </a:solidFill>
                      <a:prstDash val="solid"/>
                      <a:round/>
                      <a:headEnd type="none" w="med" len="med"/>
                      <a:tailEnd type="none" w="med" len="med"/>
                    </a:lnL>
                    <a:lnR>
                      <a:noFill/>
                    </a:lnR>
                    <a:lnT>
                      <a:noFill/>
                    </a:lnT>
                    <a:lnB>
                      <a:noFill/>
                    </a:lnB>
                  </a:tcPr>
                </a:tc>
                <a:tc hMerge="1">
                  <a:txBody>
                    <a:bodyPr/>
                    <a:lstStyle/>
                    <a:p>
                      <a:endParaRPr lang="da-DK"/>
                    </a:p>
                  </a:txBody>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38" marR="9538" marT="9538" marB="0" anchor="b">
                    <a:lnL>
                      <a:noFill/>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kr          599.602 </a:t>
                      </a:r>
                      <a:endParaRPr lang="da-DK" sz="1000" kern="140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66C266"/>
                      </a:solidFill>
                      <a:prstDash val="solid"/>
                      <a:round/>
                      <a:headEnd type="none" w="med" len="med"/>
                      <a:tailEnd type="none" w="med" len="med"/>
                    </a:lnR>
                    <a:lnT>
                      <a:noFill/>
                    </a:lnT>
                    <a:lnB>
                      <a:noFill/>
                    </a:lnB>
                  </a:tcPr>
                </a:tc>
                <a:extLst>
                  <a:ext uri="{0D108BD9-81ED-4DB2-BD59-A6C34878D82A}">
                    <a16:rowId xmlns:a16="http://schemas.microsoft.com/office/drawing/2014/main" val="2469944130"/>
                  </a:ext>
                </a:extLst>
              </a:tr>
              <a:tr h="289700">
                <a:tc gridSpan="2">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Mixinvest Lån og Spar Særlig Fond</a:t>
                      </a:r>
                      <a:endParaRPr lang="da-DK" sz="1000" kern="1400">
                        <a:ln>
                          <a:noFill/>
                        </a:ln>
                        <a:solidFill>
                          <a:srgbClr val="212120"/>
                        </a:solidFill>
                        <a:effectLst/>
                        <a:latin typeface="Times New Roman" panose="02020603050405020304" pitchFamily="18" charset="0"/>
                      </a:endParaRPr>
                    </a:p>
                  </a:txBody>
                  <a:tcPr marL="9538" marR="9538" marT="9538" marB="0" anchor="b">
                    <a:lnL w="12700" cap="flat" cmpd="sng" algn="ctr">
                      <a:solidFill>
                        <a:srgbClr val="66C266"/>
                      </a:solidFill>
                      <a:prstDash val="solid"/>
                      <a:round/>
                      <a:headEnd type="none" w="med" len="med"/>
                      <a:tailEnd type="none" w="med" len="med"/>
                    </a:lnL>
                    <a:lnR>
                      <a:noFill/>
                    </a:lnR>
                    <a:lnT>
                      <a:noFill/>
                    </a:lnT>
                    <a:lnB w="12700" cap="flat" cmpd="sng" algn="ctr">
                      <a:solidFill>
                        <a:srgbClr val="66C266"/>
                      </a:solidFill>
                      <a:prstDash val="solid"/>
                      <a:round/>
                      <a:headEnd type="none" w="med" len="med"/>
                      <a:tailEnd type="none" w="med" len="med"/>
                    </a:lnB>
                  </a:tcPr>
                </a:tc>
                <a:tc hMerge="1">
                  <a:txBody>
                    <a:bodyPr/>
                    <a:lstStyle/>
                    <a:p>
                      <a:endParaRPr lang="da-DK"/>
                    </a:p>
                  </a:txBody>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38" marR="9538" marT="9538" marB="0" anchor="b">
                    <a:lnL>
                      <a:noFill/>
                    </a:lnL>
                    <a:lnR>
                      <a:noFill/>
                    </a:lnR>
                    <a:lnT>
                      <a:noFill/>
                    </a:lnT>
                    <a:lnB w="12700" cap="flat" cmpd="sng" algn="ctr">
                      <a:solidFill>
                        <a:srgbClr val="66C266"/>
                      </a:solidFill>
                      <a:prstDash val="solid"/>
                      <a:round/>
                      <a:headEnd type="none" w="med" len="med"/>
                      <a:tailEnd type="none" w="med" len="med"/>
                    </a:lnB>
                  </a:tcPr>
                </a:tc>
                <a:tc>
                  <a:txBody>
                    <a:bodyPr/>
                    <a:lstStyle/>
                    <a:p>
                      <a:pPr marR="0" indent="0" algn="l" rtl="0">
                        <a:spcBef>
                          <a:spcPts val="0"/>
                        </a:spcBef>
                        <a:spcAft>
                          <a:spcPts val="1400"/>
                        </a:spcAft>
                      </a:pPr>
                      <a:r>
                        <a:rPr lang="da-DK" sz="1000" kern="1400" dirty="0">
                          <a:ln>
                            <a:noFill/>
                          </a:ln>
                          <a:solidFill>
                            <a:srgbClr val="000000"/>
                          </a:solidFill>
                          <a:effectLst/>
                          <a:latin typeface="Arial" panose="020B0604020202020204" pitchFamily="34" charset="0"/>
                        </a:rPr>
                        <a:t> </a:t>
                      </a:r>
                      <a:r>
                        <a:rPr lang="da-DK" sz="1000" kern="1400" dirty="0" err="1">
                          <a:ln>
                            <a:noFill/>
                          </a:ln>
                          <a:solidFill>
                            <a:srgbClr val="000000"/>
                          </a:solidFill>
                          <a:effectLst/>
                          <a:latin typeface="Arial" panose="020B0604020202020204" pitchFamily="34" charset="0"/>
                        </a:rPr>
                        <a:t>kr</a:t>
                      </a:r>
                      <a:r>
                        <a:rPr lang="da-DK" sz="1000" kern="1400" dirty="0">
                          <a:ln>
                            <a:noFill/>
                          </a:ln>
                          <a:solidFill>
                            <a:srgbClr val="000000"/>
                          </a:solidFill>
                          <a:effectLst/>
                          <a:latin typeface="Arial" panose="020B0604020202020204" pitchFamily="34" charset="0"/>
                        </a:rPr>
                        <a:t>          413.431 </a:t>
                      </a:r>
                      <a:endParaRPr lang="da-DK" sz="1000" kern="1400" dirty="0">
                        <a:ln>
                          <a:noFill/>
                        </a:ln>
                        <a:solidFill>
                          <a:srgbClr val="212120"/>
                        </a:solidFill>
                        <a:effectLst/>
                        <a:latin typeface="Times New Roman" panose="02020603050405020304" pitchFamily="18" charset="0"/>
                      </a:endParaRPr>
                    </a:p>
                  </a:txBody>
                  <a:tcPr marL="9538" marR="81534" marT="9538" marB="0" anchor="b">
                    <a:lnL>
                      <a:noFill/>
                    </a:lnL>
                    <a:lnR w="12700" cap="flat" cmpd="sng" algn="ctr">
                      <a:solidFill>
                        <a:srgbClr val="66C266"/>
                      </a:solidFill>
                      <a:prstDash val="solid"/>
                      <a:round/>
                      <a:headEnd type="none" w="med" len="med"/>
                      <a:tailEnd type="none" w="med" len="med"/>
                    </a:lnR>
                    <a:lnT>
                      <a:noFill/>
                    </a:lnT>
                    <a:lnB w="12700" cap="flat" cmpd="sng" algn="ctr">
                      <a:solidFill>
                        <a:srgbClr val="66C266"/>
                      </a:solidFill>
                      <a:prstDash val="solid"/>
                      <a:round/>
                      <a:headEnd type="none" w="med" len="med"/>
                      <a:tailEnd type="none" w="med" len="med"/>
                    </a:lnB>
                  </a:tcPr>
                </a:tc>
                <a:extLst>
                  <a:ext uri="{0D108BD9-81ED-4DB2-BD59-A6C34878D82A}">
                    <a16:rowId xmlns:a16="http://schemas.microsoft.com/office/drawing/2014/main" val="3062095088"/>
                  </a:ext>
                </a:extLst>
              </a:tr>
            </a:tbl>
          </a:graphicData>
        </a:graphic>
      </p:graphicFrame>
      <p:sp>
        <p:nvSpPr>
          <p:cNvPr id="18" name="Control 3">
            <a:extLst>
              <a:ext uri="{FF2B5EF4-FFF2-40B4-BE49-F238E27FC236}">
                <a16:creationId xmlns:a16="http://schemas.microsoft.com/office/drawing/2014/main" id="{44B6CA1B-E815-8F9E-C992-5F5F3F84E3C9}"/>
              </a:ext>
            </a:extLst>
          </p:cNvPr>
          <p:cNvSpPr>
            <a:spLocks noChangeArrowheads="1" noChangeShapeType="1"/>
          </p:cNvSpPr>
          <p:nvPr/>
        </p:nvSpPr>
        <p:spPr bwMode="auto">
          <a:xfrm>
            <a:off x="5913026" y="11653207"/>
            <a:ext cx="2827338" cy="1714500"/>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da-DK"/>
          </a:p>
        </p:txBody>
      </p:sp>
    </p:spTree>
    <p:extLst>
      <p:ext uri="{BB962C8B-B14F-4D97-AF65-F5344CB8AC3E}">
        <p14:creationId xmlns:p14="http://schemas.microsoft.com/office/powerpoint/2010/main" val="2094600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C0B06A-9C7C-D3E2-5F50-70FD4DDBFC44}"/>
              </a:ext>
            </a:extLst>
          </p:cNvPr>
          <p:cNvSpPr>
            <a:spLocks noGrp="1"/>
          </p:cNvSpPr>
          <p:nvPr>
            <p:ph type="title"/>
          </p:nvPr>
        </p:nvSpPr>
        <p:spPr/>
        <p:txBody>
          <a:bodyPr>
            <a:normAutofit/>
          </a:bodyPr>
          <a:lstStyle/>
          <a:p>
            <a:r>
              <a:rPr lang="da-DK" dirty="0"/>
              <a:t>GF 23, punkt 4: Indkomne forslag</a:t>
            </a:r>
          </a:p>
        </p:txBody>
      </p:sp>
      <p:sp>
        <p:nvSpPr>
          <p:cNvPr id="3" name="Text Box 2">
            <a:extLst>
              <a:ext uri="{FF2B5EF4-FFF2-40B4-BE49-F238E27FC236}">
                <a16:creationId xmlns:a16="http://schemas.microsoft.com/office/drawing/2014/main" id="{866D0878-636B-8B53-3B7C-F8F6E063DDC6}"/>
              </a:ext>
            </a:extLst>
          </p:cNvPr>
          <p:cNvSpPr txBox="1">
            <a:spLocks noChangeArrowheads="1"/>
          </p:cNvSpPr>
          <p:nvPr/>
        </p:nvSpPr>
        <p:spPr bwMode="auto">
          <a:xfrm>
            <a:off x="467544" y="2060848"/>
            <a:ext cx="8295456" cy="3744416"/>
          </a:xfrm>
          <a:prstGeom prst="rect">
            <a:avLst/>
          </a:prstGeom>
          <a:solidFill>
            <a:srgbClr val="EBFFC2"/>
          </a:solidFill>
          <a:ln w="9525" algn="in">
            <a:solidFill>
              <a:srgbClr val="00B050"/>
            </a:solidFill>
            <a:miter lim="800000"/>
            <a:headEnd/>
            <a:tailEnd/>
          </a:ln>
          <a:effectLst/>
          <a:extLst>
            <a:ext uri="{AF507438-7753-43E0-B8FC-AC1667EBCBE1}">
              <a14:hiddenEffects xmlns:a14="http://schemas.microsoft.com/office/drawing/2010/main">
                <a:effectLst>
                  <a:outerShdw dist="35921" dir="2700000" algn="ctr" rotWithShape="0">
                    <a:srgbClr val="CCFFFF"/>
                  </a:outerShdw>
                </a:effectLst>
              </a14:hiddenEffects>
            </a:ext>
          </a:extLst>
        </p:spPr>
        <p:txBody>
          <a:bodyPr vert="horz" wrap="square" lIns="36000" tIns="36000" rIns="36000" bIns="3600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a-DK" altLang="da-DK" sz="2400" b="0" i="0" u="none" strike="noStrike" cap="none" normalizeH="0" baseline="0" dirty="0">
                <a:ln>
                  <a:noFill/>
                </a:ln>
                <a:solidFill>
                  <a:srgbClr val="000000"/>
                </a:solidFill>
                <a:effectLst/>
                <a:latin typeface="Arial" panose="020B0604020202020204" pitchFamily="34" charset="0"/>
              </a:rPr>
              <a:t>Forslag 1:</a:t>
            </a:r>
          </a:p>
          <a:p>
            <a:pPr marL="0" marR="0" lvl="0" indent="0" algn="l" defTabSz="914400" rtl="0" eaLnBrk="0" fontAlgn="base" latinLnBrk="0" hangingPunct="0">
              <a:lnSpc>
                <a:spcPct val="100000"/>
              </a:lnSpc>
              <a:spcBef>
                <a:spcPct val="0"/>
              </a:spcBef>
              <a:spcAft>
                <a:spcPct val="0"/>
              </a:spcAft>
              <a:buClrTx/>
              <a:buSzTx/>
              <a:buFontTx/>
              <a:buNone/>
              <a:tabLst/>
            </a:pPr>
            <a:endParaRPr lang="da-DK" altLang="da-DK" sz="2400" dirty="0">
              <a:solidFill>
                <a:srgbClr val="000000"/>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a-DK" altLang="da-DK" sz="2400" b="0" i="0" u="none" strike="noStrike" cap="none" normalizeH="0" baseline="0" dirty="0">
                <a:ln>
                  <a:noFill/>
                </a:ln>
                <a:solidFill>
                  <a:srgbClr val="000000"/>
                </a:solidFill>
                <a:effectLst/>
                <a:latin typeface="Arial" panose="020B0604020202020204" pitchFamily="34" charset="0"/>
              </a:rPr>
              <a:t>Jeg vil meget gerne stille et forslag på generalforsamlingen om, at </a:t>
            </a:r>
            <a:r>
              <a:rPr kumimoji="0" lang="da-DK" altLang="da-DK" sz="2400" b="1" i="0" u="none" strike="noStrike" cap="none" normalizeH="0" baseline="0" dirty="0">
                <a:ln>
                  <a:noFill/>
                </a:ln>
                <a:solidFill>
                  <a:srgbClr val="000000"/>
                </a:solidFill>
                <a:effectLst/>
                <a:latin typeface="Arial" panose="020B0604020202020204" pitchFamily="34" charset="0"/>
              </a:rPr>
              <a:t>Kredsen indgår aftale med Rudersdal Kommune om, at det er muligt for medarbejderne at benytte sig af bruttolønsordning</a:t>
            </a:r>
            <a:r>
              <a:rPr kumimoji="0" lang="da-DK" altLang="da-DK" sz="2400" b="0" i="0" u="none" strike="noStrike" cap="none" normalizeH="0" baseline="0" dirty="0">
                <a:ln>
                  <a:noFill/>
                </a:ln>
                <a:solidFill>
                  <a:srgbClr val="000000"/>
                </a:solidFill>
                <a:effectLst/>
                <a:latin typeface="Arial" panose="020B0604020202020204" pitchFamily="34" charset="0"/>
              </a:rPr>
              <a:t> i forbindelse med efteruddannelse/videreuddannelse som ikke direkte er relateret til medarbejderens nuværende arbejdsplads.</a:t>
            </a:r>
          </a:p>
          <a:p>
            <a:pPr marL="0" marR="0" lvl="0" indent="0" algn="l" defTabSz="914400" rtl="0" eaLnBrk="0" fontAlgn="base" latinLnBrk="0" hangingPunct="0">
              <a:lnSpc>
                <a:spcPct val="100000"/>
              </a:lnSpc>
              <a:spcBef>
                <a:spcPct val="0"/>
              </a:spcBef>
              <a:spcAft>
                <a:spcPct val="0"/>
              </a:spcAft>
              <a:buClrTx/>
              <a:buSzTx/>
              <a:buFontTx/>
              <a:buNone/>
              <a:tabLst/>
            </a:pPr>
            <a:endParaRPr lang="da-DK" altLang="da-DK" sz="2400" dirty="0">
              <a:solidFill>
                <a:srgbClr val="000000"/>
              </a:solidFill>
              <a:latin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da-DK" altLang="da-DK" sz="2400" b="0" i="1" u="none" strike="noStrike" cap="none" normalizeH="0" baseline="0" dirty="0">
                <a:ln>
                  <a:noFill/>
                </a:ln>
                <a:solidFill>
                  <a:srgbClr val="000000"/>
                </a:solidFill>
                <a:effectLst/>
                <a:latin typeface="Arial" panose="020B0604020202020204" pitchFamily="34" charset="0"/>
              </a:rPr>
              <a:t>Line Louise Buhl Plambech</a:t>
            </a:r>
            <a:endParaRPr kumimoji="0" lang="da-DK" altLang="da-DK" sz="2400" b="0" i="1"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226496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C0B06A-9C7C-D3E2-5F50-70FD4DDBFC44}"/>
              </a:ext>
            </a:extLst>
          </p:cNvPr>
          <p:cNvSpPr>
            <a:spLocks noGrp="1"/>
          </p:cNvSpPr>
          <p:nvPr>
            <p:ph type="title"/>
          </p:nvPr>
        </p:nvSpPr>
        <p:spPr/>
        <p:txBody>
          <a:bodyPr>
            <a:normAutofit/>
          </a:bodyPr>
          <a:lstStyle/>
          <a:p>
            <a:r>
              <a:rPr lang="da-DK" dirty="0"/>
              <a:t>GF 23, punkt 4: Indkomne forslag</a:t>
            </a:r>
          </a:p>
        </p:txBody>
      </p:sp>
      <p:sp>
        <p:nvSpPr>
          <p:cNvPr id="3" name="Text Box 2">
            <a:extLst>
              <a:ext uri="{FF2B5EF4-FFF2-40B4-BE49-F238E27FC236}">
                <a16:creationId xmlns:a16="http://schemas.microsoft.com/office/drawing/2014/main" id="{866D0878-636B-8B53-3B7C-F8F6E063DDC6}"/>
              </a:ext>
            </a:extLst>
          </p:cNvPr>
          <p:cNvSpPr txBox="1">
            <a:spLocks noChangeArrowheads="1"/>
          </p:cNvSpPr>
          <p:nvPr/>
        </p:nvSpPr>
        <p:spPr bwMode="auto">
          <a:xfrm>
            <a:off x="467544" y="2060848"/>
            <a:ext cx="8295456" cy="3168352"/>
          </a:xfrm>
          <a:prstGeom prst="rect">
            <a:avLst/>
          </a:prstGeom>
          <a:solidFill>
            <a:srgbClr val="EBFFC2"/>
          </a:solidFill>
          <a:ln w="9525" algn="in">
            <a:solidFill>
              <a:srgbClr val="00B050"/>
            </a:solidFill>
            <a:miter lim="800000"/>
            <a:headEnd/>
            <a:tailEnd/>
          </a:ln>
          <a:effectLst/>
          <a:extLst>
            <a:ext uri="{AF507438-7753-43E0-B8FC-AC1667EBCBE1}">
              <a14:hiddenEffects xmlns:a14="http://schemas.microsoft.com/office/drawing/2010/main">
                <a:effectLst>
                  <a:outerShdw dist="35921" dir="2700000" algn="ctr" rotWithShape="0">
                    <a:srgbClr val="CCFFFF"/>
                  </a:outerShdw>
                </a:effectLst>
              </a14:hiddenEffects>
            </a:ext>
          </a:extLst>
        </p:spPr>
        <p:txBody>
          <a:bodyPr vert="horz" wrap="square" lIns="36000" tIns="36000" rIns="36000" bIns="36000" numCol="1" anchor="t" anchorCtr="0" compatLnSpc="1">
            <a:prstTxWarp prst="textNoShape">
              <a:avLst/>
            </a:prstTxWarp>
          </a:bodyPr>
          <a:lstStyle/>
          <a:p>
            <a:pPr lvl="0" eaLnBrk="0" fontAlgn="base" hangingPunct="0">
              <a:spcBef>
                <a:spcPct val="0"/>
              </a:spcBef>
              <a:spcAft>
                <a:spcPct val="0"/>
              </a:spcAft>
            </a:pPr>
            <a:r>
              <a:rPr kumimoji="0" lang="da-DK" altLang="da-DK" sz="2400" i="0" u="none" strike="noStrike" cap="none" normalizeH="0" baseline="0" dirty="0">
                <a:ln>
                  <a:noFill/>
                </a:ln>
                <a:solidFill>
                  <a:srgbClr val="000000"/>
                </a:solidFill>
                <a:effectLst/>
                <a:latin typeface="Arial" panose="020B0604020202020204" pitchFamily="34" charset="0"/>
              </a:rPr>
              <a:t>Forslag 2:</a:t>
            </a:r>
          </a:p>
          <a:p>
            <a:pPr lvl="0" eaLnBrk="0" fontAlgn="base" hangingPunct="0">
              <a:spcBef>
                <a:spcPct val="0"/>
              </a:spcBef>
              <a:spcAft>
                <a:spcPct val="0"/>
              </a:spcAft>
            </a:pPr>
            <a:endParaRPr lang="da-DK" altLang="da-DK" sz="2400" dirty="0">
              <a:solidFill>
                <a:srgbClr val="000000"/>
              </a:solidFill>
              <a:latin typeface="Arial" panose="020B0604020202020204" pitchFamily="34" charset="0"/>
            </a:endParaRPr>
          </a:p>
          <a:p>
            <a:pPr lvl="0" eaLnBrk="0" fontAlgn="base" hangingPunct="0">
              <a:spcBef>
                <a:spcPct val="0"/>
              </a:spcBef>
              <a:spcAft>
                <a:spcPct val="0"/>
              </a:spcAft>
            </a:pPr>
            <a:r>
              <a:rPr kumimoji="0" lang="da-DK" altLang="da-DK" sz="2400" i="0" u="none" strike="noStrike" cap="none" normalizeH="0" baseline="0" dirty="0">
                <a:ln>
                  <a:noFill/>
                </a:ln>
                <a:solidFill>
                  <a:srgbClr val="000000"/>
                </a:solidFill>
                <a:effectLst/>
                <a:latin typeface="Arial" panose="020B0604020202020204" pitchFamily="34" charset="0"/>
              </a:rPr>
              <a:t>Kredsstyrelsen pålægges at forsøge </a:t>
            </a:r>
            <a:r>
              <a:rPr lang="da-DK" altLang="da-DK" sz="2400" dirty="0">
                <a:solidFill>
                  <a:srgbClr val="000000"/>
                </a:solidFill>
                <a:latin typeface="Arial" panose="020B0604020202020204" pitchFamily="34" charset="0"/>
              </a:rPr>
              <a:t>- inden for overenskomstens rammer - </a:t>
            </a:r>
            <a:r>
              <a:rPr kumimoji="0" lang="da-DK" altLang="da-DK" sz="2400" i="0" u="none" strike="noStrike" cap="none" normalizeH="0" baseline="0" dirty="0">
                <a:ln>
                  <a:noFill/>
                </a:ln>
                <a:solidFill>
                  <a:srgbClr val="000000"/>
                </a:solidFill>
                <a:effectLst/>
                <a:latin typeface="Arial" panose="020B0604020202020204" pitchFamily="34" charset="0"/>
              </a:rPr>
              <a:t>at indgå aftale med Rudersdal Kommune om, at det er muligt for medarbejderne at benytte sig af bruttolønsordning i forbindelse med efteruddannelse/videreuddannelse.</a:t>
            </a:r>
            <a:endParaRPr lang="da-DK" altLang="da-DK" sz="2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802439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12647" y="228600"/>
            <a:ext cx="8359039" cy="990600"/>
          </a:xfrm>
        </p:spPr>
        <p:txBody>
          <a:bodyPr>
            <a:normAutofit fontScale="90000"/>
          </a:bodyPr>
          <a:lstStyle/>
          <a:p>
            <a:r>
              <a:rPr lang="da-DK" dirty="0"/>
              <a:t>GF 23, punkt 5: Fastsættelse af ydelser</a:t>
            </a:r>
          </a:p>
        </p:txBody>
      </p:sp>
      <p:pic>
        <p:nvPicPr>
          <p:cNvPr id="4" name="Billede 3"/>
          <p:cNvPicPr>
            <a:picLocks noChangeAspect="1"/>
          </p:cNvPicPr>
          <p:nvPr/>
        </p:nvPicPr>
        <p:blipFill>
          <a:blip r:embed="rId2" cstate="print">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8392700" y="5978429"/>
            <a:ext cx="578987" cy="605404"/>
          </a:xfrm>
          <a:prstGeom prst="rect">
            <a:avLst/>
          </a:prstGeom>
        </p:spPr>
      </p:pic>
      <p:sp>
        <p:nvSpPr>
          <p:cNvPr id="6" name="Control 1"/>
          <p:cNvSpPr>
            <a:spLocks noChangeArrowheads="1" noChangeShapeType="1"/>
          </p:cNvSpPr>
          <p:nvPr/>
        </p:nvSpPr>
        <p:spPr bwMode="auto">
          <a:xfrm>
            <a:off x="11523663" y="2574925"/>
            <a:ext cx="3162300" cy="5572125"/>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8" name="Control 1"/>
          <p:cNvSpPr>
            <a:spLocks noChangeArrowheads="1" noChangeShapeType="1"/>
          </p:cNvSpPr>
          <p:nvPr/>
        </p:nvSpPr>
        <p:spPr bwMode="auto">
          <a:xfrm>
            <a:off x="14878050" y="2840038"/>
            <a:ext cx="2997200" cy="360521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10" name="Control 2"/>
          <p:cNvSpPr>
            <a:spLocks noChangeArrowheads="1" noChangeShapeType="1"/>
          </p:cNvSpPr>
          <p:nvPr/>
        </p:nvSpPr>
        <p:spPr bwMode="auto">
          <a:xfrm>
            <a:off x="14887575" y="6584950"/>
            <a:ext cx="2986088" cy="3802063"/>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11" name="Control 1"/>
          <p:cNvSpPr>
            <a:spLocks noChangeArrowheads="1" noChangeShapeType="1"/>
          </p:cNvSpPr>
          <p:nvPr/>
        </p:nvSpPr>
        <p:spPr bwMode="auto">
          <a:xfrm>
            <a:off x="3508375" y="3808413"/>
            <a:ext cx="3600450" cy="2317750"/>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7" name="Control 1"/>
          <p:cNvSpPr>
            <a:spLocks noChangeArrowheads="1" noChangeShapeType="1"/>
          </p:cNvSpPr>
          <p:nvPr/>
        </p:nvSpPr>
        <p:spPr bwMode="auto">
          <a:xfrm>
            <a:off x="3860800" y="3989388"/>
            <a:ext cx="2897188" cy="1955800"/>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12" name="Control 1"/>
          <p:cNvSpPr>
            <a:spLocks noChangeArrowheads="1" noChangeShapeType="1"/>
          </p:cNvSpPr>
          <p:nvPr/>
        </p:nvSpPr>
        <p:spPr bwMode="auto">
          <a:xfrm>
            <a:off x="3860800" y="3989388"/>
            <a:ext cx="2897188" cy="196056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13" name="Control 1">
            <a:extLst>
              <a:ext uri="{FF2B5EF4-FFF2-40B4-BE49-F238E27FC236}">
                <a16:creationId xmlns:a16="http://schemas.microsoft.com/office/drawing/2014/main" id="{BAB43E1B-E1C8-430C-95C7-045D08E03D61}"/>
              </a:ext>
            </a:extLst>
          </p:cNvPr>
          <p:cNvSpPr>
            <a:spLocks noChangeArrowheads="1" noChangeShapeType="1"/>
          </p:cNvSpPr>
          <p:nvPr/>
        </p:nvSpPr>
        <p:spPr bwMode="auto">
          <a:xfrm>
            <a:off x="2201969" y="7877462"/>
            <a:ext cx="3467152" cy="2705307"/>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graphicFrame>
        <p:nvGraphicFramePr>
          <p:cNvPr id="5" name="Tabel 4">
            <a:extLst>
              <a:ext uri="{FF2B5EF4-FFF2-40B4-BE49-F238E27FC236}">
                <a16:creationId xmlns:a16="http://schemas.microsoft.com/office/drawing/2014/main" id="{21EB249B-1F43-9D25-77FE-5AAD7D84CD3B}"/>
              </a:ext>
            </a:extLst>
          </p:cNvPr>
          <p:cNvGraphicFramePr>
            <a:graphicFrameLocks noGrp="1"/>
          </p:cNvGraphicFramePr>
          <p:nvPr>
            <p:extLst>
              <p:ext uri="{D42A27DB-BD31-4B8C-83A1-F6EECF244321}">
                <p14:modId xmlns:p14="http://schemas.microsoft.com/office/powerpoint/2010/main" val="417126176"/>
              </p:ext>
            </p:extLst>
          </p:nvPr>
        </p:nvGraphicFramePr>
        <p:xfrm>
          <a:off x="844782" y="1886409"/>
          <a:ext cx="3016018" cy="2017205"/>
        </p:xfrm>
        <a:graphic>
          <a:graphicData uri="http://schemas.openxmlformats.org/drawingml/2006/table">
            <a:tbl>
              <a:tblPr/>
              <a:tblGrid>
                <a:gridCol w="2271372">
                  <a:extLst>
                    <a:ext uri="{9D8B030D-6E8A-4147-A177-3AD203B41FA5}">
                      <a16:colId xmlns:a16="http://schemas.microsoft.com/office/drawing/2014/main" val="2354468968"/>
                    </a:ext>
                  </a:extLst>
                </a:gridCol>
                <a:gridCol w="534835">
                  <a:extLst>
                    <a:ext uri="{9D8B030D-6E8A-4147-A177-3AD203B41FA5}">
                      <a16:colId xmlns:a16="http://schemas.microsoft.com/office/drawing/2014/main" val="887218203"/>
                    </a:ext>
                  </a:extLst>
                </a:gridCol>
                <a:gridCol w="209811">
                  <a:extLst>
                    <a:ext uri="{9D8B030D-6E8A-4147-A177-3AD203B41FA5}">
                      <a16:colId xmlns:a16="http://schemas.microsoft.com/office/drawing/2014/main" val="4052763595"/>
                    </a:ext>
                  </a:extLst>
                </a:gridCol>
              </a:tblGrid>
              <a:tr h="250647">
                <a:tc>
                  <a:txBody>
                    <a:bodyPr/>
                    <a:lstStyle/>
                    <a:p>
                      <a:pPr marR="0" indent="0" algn="l" rtl="0">
                        <a:spcBef>
                          <a:spcPts val="0"/>
                        </a:spcBef>
                        <a:spcAft>
                          <a:spcPts val="0"/>
                        </a:spcAft>
                      </a:pPr>
                      <a:r>
                        <a:rPr lang="da-DK" sz="1400" b="1" kern="1400" dirty="0">
                          <a:ln>
                            <a:noFill/>
                          </a:ln>
                          <a:solidFill>
                            <a:srgbClr val="212120"/>
                          </a:solidFill>
                          <a:effectLst/>
                          <a:latin typeface="Arial" panose="020B0604020202020204" pitchFamily="34" charset="0"/>
                        </a:rPr>
                        <a:t>Frikøb, bruttotimer</a:t>
                      </a:r>
                      <a:endParaRPr lang="da-DK" sz="1400" kern="1400" dirty="0">
                        <a:ln>
                          <a:noFill/>
                        </a:ln>
                        <a:solidFill>
                          <a:srgbClr val="212120"/>
                        </a:solidFill>
                        <a:effectLst/>
                        <a:latin typeface="Times New Roman" panose="02020603050405020304" pitchFamily="18" charset="0"/>
                      </a:endParaRPr>
                    </a:p>
                  </a:txBody>
                  <a:tcPr marL="36576" marR="36576" marT="36576" marB="36576">
                    <a:lnL w="9525" cap="flat" cmpd="sng" algn="ctr">
                      <a:solidFill>
                        <a:srgbClr val="004D00"/>
                      </a:solidFill>
                      <a:prstDash val="solid"/>
                      <a:round/>
                      <a:headEnd type="none" w="med" len="med"/>
                      <a:tailEnd type="none" w="med" len="med"/>
                    </a:lnL>
                    <a:lnR>
                      <a:noFill/>
                    </a:lnR>
                    <a:lnT w="9525" cap="flat" cmpd="sng" algn="ctr">
                      <a:solidFill>
                        <a:srgbClr val="004D00"/>
                      </a:solidFill>
                      <a:prstDash val="solid"/>
                      <a:round/>
                      <a:headEnd type="none" w="med" len="med"/>
                      <a:tailEnd type="none" w="med" len="med"/>
                    </a:lnT>
                    <a:lnB>
                      <a:noFill/>
                    </a:lnB>
                  </a:tcPr>
                </a:tc>
                <a:tc>
                  <a:txBody>
                    <a:bodyPr/>
                    <a:lstStyle/>
                    <a:p>
                      <a:pPr marR="0" indent="0" algn="l" rtl="0">
                        <a:spcBef>
                          <a:spcPts val="0"/>
                        </a:spcBef>
                        <a:spcAft>
                          <a:spcPts val="0"/>
                        </a:spcAft>
                      </a:pPr>
                      <a:r>
                        <a:rPr lang="da-DK" sz="1400" b="1" kern="1400">
                          <a:ln>
                            <a:noFill/>
                          </a:ln>
                          <a:solidFill>
                            <a:srgbClr val="212120"/>
                          </a:solidFill>
                          <a:effectLst/>
                          <a:latin typeface="Arial" panose="020B0604020202020204" pitchFamily="34" charset="0"/>
                        </a:rPr>
                        <a:t>2024</a:t>
                      </a:r>
                      <a:endParaRPr lang="da-DK" sz="1400" kern="1400">
                        <a:ln>
                          <a:noFill/>
                        </a:ln>
                        <a:solidFill>
                          <a:srgbClr val="212120"/>
                        </a:solidFill>
                        <a:effectLst/>
                        <a:latin typeface="Times New Roman" panose="02020603050405020304" pitchFamily="18" charset="0"/>
                      </a:endParaRPr>
                    </a:p>
                  </a:txBody>
                  <a:tcPr marL="36576" marR="36576" marT="36576" marB="36576">
                    <a:lnL>
                      <a:noFill/>
                    </a:lnL>
                    <a:lnR>
                      <a:noFill/>
                    </a:lnR>
                    <a:lnT w="9525" cap="flat" cmpd="sng" algn="ctr">
                      <a:solidFill>
                        <a:srgbClr val="004D00"/>
                      </a:solidFill>
                      <a:prstDash val="solid"/>
                      <a:round/>
                      <a:headEnd type="none" w="med" len="med"/>
                      <a:tailEnd type="none" w="med" len="med"/>
                    </a:lnT>
                    <a:lnB>
                      <a:noFill/>
                    </a:lnB>
                  </a:tcPr>
                </a:tc>
                <a:tc>
                  <a:txBody>
                    <a:bodyPr/>
                    <a:lstStyle/>
                    <a:p>
                      <a:pPr marR="0" indent="0" algn="l" rtl="0">
                        <a:spcBef>
                          <a:spcPts val="0"/>
                        </a:spcBef>
                        <a:spcAft>
                          <a:spcPts val="0"/>
                        </a:spcAft>
                      </a:pPr>
                      <a:r>
                        <a:rPr lang="da-DK" sz="1000" kern="1400">
                          <a:ln>
                            <a:noFill/>
                          </a:ln>
                          <a:solidFill>
                            <a:srgbClr val="212120"/>
                          </a:solidFill>
                          <a:effectLst/>
                          <a:latin typeface="Times New Roman" panose="02020603050405020304" pitchFamily="18" charset="0"/>
                        </a:rPr>
                        <a:t> </a:t>
                      </a:r>
                    </a:p>
                  </a:txBody>
                  <a:tcPr marL="36576" marR="36576" marT="36576" marB="36576">
                    <a:lnL>
                      <a:noFill/>
                    </a:lnL>
                    <a:lnR w="9525" cap="flat" cmpd="sng" algn="ctr">
                      <a:solidFill>
                        <a:srgbClr val="004D00"/>
                      </a:solidFill>
                      <a:prstDash val="solid"/>
                      <a:round/>
                      <a:headEnd type="none" w="med" len="med"/>
                      <a:tailEnd type="none" w="med" len="med"/>
                    </a:lnR>
                    <a:lnT w="9525" cap="flat" cmpd="sng" algn="ctr">
                      <a:solidFill>
                        <a:srgbClr val="004D00"/>
                      </a:solidFill>
                      <a:prstDash val="solid"/>
                      <a:round/>
                      <a:headEnd type="none" w="med" len="med"/>
                      <a:tailEnd type="none" w="med" len="med"/>
                    </a:lnT>
                    <a:lnB>
                      <a:noFill/>
                    </a:lnB>
                  </a:tcPr>
                </a:tc>
                <a:extLst>
                  <a:ext uri="{0D108BD9-81ED-4DB2-BD59-A6C34878D82A}">
                    <a16:rowId xmlns:a16="http://schemas.microsoft.com/office/drawing/2014/main" val="1320321952"/>
                  </a:ext>
                </a:extLst>
              </a:tr>
              <a:tr h="213055">
                <a:tc>
                  <a:txBody>
                    <a:bodyPr/>
                    <a:lstStyle/>
                    <a:p>
                      <a:pPr marR="0" indent="0" algn="l" rtl="0">
                        <a:spcBef>
                          <a:spcPts val="0"/>
                        </a:spcBef>
                        <a:spcAft>
                          <a:spcPts val="0"/>
                        </a:spcAft>
                      </a:pPr>
                      <a:r>
                        <a:rPr lang="da-DK" sz="1400" kern="1400" dirty="0">
                          <a:ln>
                            <a:noFill/>
                          </a:ln>
                          <a:solidFill>
                            <a:srgbClr val="212120"/>
                          </a:solidFill>
                          <a:effectLst/>
                          <a:latin typeface="Arial" panose="020B0604020202020204" pitchFamily="34" charset="0"/>
                        </a:rPr>
                        <a:t>Næstformand</a:t>
                      </a:r>
                      <a:endParaRPr lang="da-DK" sz="1400" kern="1400" dirty="0">
                        <a:ln>
                          <a:noFill/>
                        </a:ln>
                        <a:solidFill>
                          <a:srgbClr val="212120"/>
                        </a:solidFill>
                        <a:effectLst/>
                        <a:latin typeface="Times New Roman" panose="02020603050405020304" pitchFamily="18" charset="0"/>
                      </a:endParaRPr>
                    </a:p>
                  </a:txBody>
                  <a:tcPr marL="36576" marR="36576" marT="36576" marB="36576">
                    <a:lnL w="9525" cap="flat" cmpd="sng" algn="ctr">
                      <a:solidFill>
                        <a:srgbClr val="004D00"/>
                      </a:solidFill>
                      <a:prstDash val="solid"/>
                      <a:round/>
                      <a:headEnd type="none" w="med" len="med"/>
                      <a:tailEnd type="none" w="med" len="med"/>
                    </a:lnL>
                    <a:lnR>
                      <a:noFill/>
                    </a:lnR>
                    <a:lnT>
                      <a:noFill/>
                    </a:lnT>
                    <a:lnB>
                      <a:noFill/>
                    </a:lnB>
                  </a:tcPr>
                </a:tc>
                <a:tc>
                  <a:txBody>
                    <a:bodyPr/>
                    <a:lstStyle/>
                    <a:p>
                      <a:pPr marR="0" indent="0" algn="r" rtl="0">
                        <a:spcBef>
                          <a:spcPts val="0"/>
                        </a:spcBef>
                        <a:spcAft>
                          <a:spcPts val="0"/>
                        </a:spcAft>
                      </a:pPr>
                      <a:r>
                        <a:rPr lang="da-DK" sz="1400" kern="1400">
                          <a:ln>
                            <a:noFill/>
                          </a:ln>
                          <a:solidFill>
                            <a:srgbClr val="212120"/>
                          </a:solidFill>
                          <a:effectLst/>
                          <a:latin typeface="Arial" panose="020B0604020202020204" pitchFamily="34" charset="0"/>
                        </a:rPr>
                        <a:t>929</a:t>
                      </a:r>
                      <a:endParaRPr lang="da-DK" sz="1400" kern="1400">
                        <a:ln>
                          <a:noFill/>
                        </a:ln>
                        <a:solidFill>
                          <a:srgbClr val="212120"/>
                        </a:solidFill>
                        <a:effectLst/>
                        <a:latin typeface="Times New Roman" panose="02020603050405020304" pitchFamily="18" charset="0"/>
                      </a:endParaRPr>
                    </a:p>
                  </a:txBody>
                  <a:tcPr marL="36576" marR="36576" marT="36576" marB="36576">
                    <a:lnL>
                      <a:noFill/>
                    </a:lnL>
                    <a:lnR>
                      <a:noFill/>
                    </a:lnR>
                    <a:lnT>
                      <a:noFill/>
                    </a:lnT>
                    <a:lnB>
                      <a:noFill/>
                    </a:lnB>
                  </a:tcPr>
                </a:tc>
                <a:tc>
                  <a:txBody>
                    <a:bodyPr/>
                    <a:lstStyle/>
                    <a:p>
                      <a:pPr marR="0" indent="0" algn="l" rtl="0">
                        <a:spcBef>
                          <a:spcPts val="0"/>
                        </a:spcBef>
                        <a:spcAft>
                          <a:spcPts val="0"/>
                        </a:spcAft>
                      </a:pPr>
                      <a:r>
                        <a:rPr lang="da-DK" sz="1000" kern="1400">
                          <a:ln>
                            <a:noFill/>
                          </a:ln>
                          <a:solidFill>
                            <a:srgbClr val="212120"/>
                          </a:solidFill>
                          <a:effectLst/>
                          <a:latin typeface="Times New Roman" panose="02020603050405020304" pitchFamily="18" charset="0"/>
                        </a:rPr>
                        <a:t> </a:t>
                      </a:r>
                    </a:p>
                  </a:txBody>
                  <a:tcPr marL="36576" marR="36576" marT="36576" marB="36576">
                    <a:lnL>
                      <a:noFill/>
                    </a:lnL>
                    <a:lnR w="9525" cap="flat" cmpd="sng" algn="ctr">
                      <a:solidFill>
                        <a:srgbClr val="004D00"/>
                      </a:solidFill>
                      <a:prstDash val="solid"/>
                      <a:round/>
                      <a:headEnd type="none" w="med" len="med"/>
                      <a:tailEnd type="none" w="med" len="med"/>
                    </a:lnR>
                    <a:lnT>
                      <a:noFill/>
                    </a:lnT>
                    <a:lnB>
                      <a:noFill/>
                    </a:lnB>
                  </a:tcPr>
                </a:tc>
                <a:extLst>
                  <a:ext uri="{0D108BD9-81ED-4DB2-BD59-A6C34878D82A}">
                    <a16:rowId xmlns:a16="http://schemas.microsoft.com/office/drawing/2014/main" val="3207123016"/>
                  </a:ext>
                </a:extLst>
              </a:tr>
              <a:tr h="298133">
                <a:tc>
                  <a:txBody>
                    <a:bodyPr/>
                    <a:lstStyle/>
                    <a:p>
                      <a:pPr marR="0" indent="0" algn="l" rtl="0">
                        <a:spcBef>
                          <a:spcPts val="0"/>
                        </a:spcBef>
                        <a:spcAft>
                          <a:spcPts val="0"/>
                        </a:spcAft>
                      </a:pPr>
                      <a:r>
                        <a:rPr lang="da-DK" sz="1400" kern="1400" dirty="0">
                          <a:ln>
                            <a:noFill/>
                          </a:ln>
                          <a:solidFill>
                            <a:srgbClr val="212120"/>
                          </a:solidFill>
                          <a:effectLst/>
                          <a:latin typeface="Arial" panose="020B0604020202020204" pitchFamily="34" charset="0"/>
                        </a:rPr>
                        <a:t>Kasserer, AM-ansvarlig</a:t>
                      </a:r>
                      <a:endParaRPr lang="da-DK" sz="1400" kern="1400" dirty="0">
                        <a:ln>
                          <a:noFill/>
                        </a:ln>
                        <a:solidFill>
                          <a:srgbClr val="212120"/>
                        </a:solidFill>
                        <a:effectLst/>
                        <a:latin typeface="Times New Roman" panose="02020603050405020304" pitchFamily="18" charset="0"/>
                      </a:endParaRPr>
                    </a:p>
                  </a:txBody>
                  <a:tcPr marL="36576" marR="36576" marT="36576" marB="36576">
                    <a:lnL w="9525" cap="flat" cmpd="sng" algn="ctr">
                      <a:solidFill>
                        <a:srgbClr val="004D00"/>
                      </a:solidFill>
                      <a:prstDash val="solid"/>
                      <a:round/>
                      <a:headEnd type="none" w="med" len="med"/>
                      <a:tailEnd type="none" w="med" len="med"/>
                    </a:lnL>
                    <a:lnR>
                      <a:noFill/>
                    </a:lnR>
                    <a:lnT>
                      <a:noFill/>
                    </a:lnT>
                    <a:lnB>
                      <a:noFill/>
                    </a:lnB>
                  </a:tcPr>
                </a:tc>
                <a:tc>
                  <a:txBody>
                    <a:bodyPr/>
                    <a:lstStyle/>
                    <a:p>
                      <a:pPr marR="0" indent="0" algn="r" rtl="0">
                        <a:spcBef>
                          <a:spcPts val="0"/>
                        </a:spcBef>
                        <a:spcAft>
                          <a:spcPts val="0"/>
                        </a:spcAft>
                      </a:pPr>
                      <a:r>
                        <a:rPr lang="da-DK" sz="1400" kern="1400">
                          <a:ln>
                            <a:noFill/>
                          </a:ln>
                          <a:solidFill>
                            <a:srgbClr val="212120"/>
                          </a:solidFill>
                          <a:effectLst/>
                          <a:latin typeface="Arial" panose="020B0604020202020204" pitchFamily="34" charset="0"/>
                        </a:rPr>
                        <a:t>1.053</a:t>
                      </a:r>
                      <a:endParaRPr lang="da-DK" sz="1400" kern="1400">
                        <a:ln>
                          <a:noFill/>
                        </a:ln>
                        <a:solidFill>
                          <a:srgbClr val="212120"/>
                        </a:solidFill>
                        <a:effectLst/>
                        <a:latin typeface="Times New Roman" panose="02020603050405020304" pitchFamily="18" charset="0"/>
                      </a:endParaRPr>
                    </a:p>
                  </a:txBody>
                  <a:tcPr marL="36576" marR="36576" marT="36576" marB="36576">
                    <a:lnL>
                      <a:noFill/>
                    </a:lnL>
                    <a:lnR>
                      <a:noFill/>
                    </a:lnR>
                    <a:lnT>
                      <a:noFill/>
                    </a:lnT>
                    <a:lnB>
                      <a:noFill/>
                    </a:lnB>
                  </a:tcPr>
                </a:tc>
                <a:tc>
                  <a:txBody>
                    <a:bodyPr/>
                    <a:lstStyle/>
                    <a:p>
                      <a:pPr marR="0" indent="0" algn="l" rtl="0">
                        <a:spcBef>
                          <a:spcPts val="0"/>
                        </a:spcBef>
                        <a:spcAft>
                          <a:spcPts val="0"/>
                        </a:spcAft>
                      </a:pPr>
                      <a:r>
                        <a:rPr lang="da-DK" sz="1000" kern="1400">
                          <a:ln>
                            <a:noFill/>
                          </a:ln>
                          <a:solidFill>
                            <a:srgbClr val="212120"/>
                          </a:solidFill>
                          <a:effectLst/>
                          <a:latin typeface="Times New Roman" panose="02020603050405020304" pitchFamily="18" charset="0"/>
                        </a:rPr>
                        <a:t> </a:t>
                      </a:r>
                    </a:p>
                  </a:txBody>
                  <a:tcPr marL="36576" marR="36576" marT="36576" marB="36576">
                    <a:lnL>
                      <a:noFill/>
                    </a:lnL>
                    <a:lnR w="9525" cap="flat" cmpd="sng" algn="ctr">
                      <a:solidFill>
                        <a:srgbClr val="004D00"/>
                      </a:solidFill>
                      <a:prstDash val="solid"/>
                      <a:round/>
                      <a:headEnd type="none" w="med" len="med"/>
                      <a:tailEnd type="none" w="med" len="med"/>
                    </a:lnR>
                    <a:lnT>
                      <a:noFill/>
                    </a:lnT>
                    <a:lnB>
                      <a:noFill/>
                    </a:lnB>
                  </a:tcPr>
                </a:tc>
                <a:extLst>
                  <a:ext uri="{0D108BD9-81ED-4DB2-BD59-A6C34878D82A}">
                    <a16:rowId xmlns:a16="http://schemas.microsoft.com/office/drawing/2014/main" val="2768473494"/>
                  </a:ext>
                </a:extLst>
              </a:tr>
              <a:tr h="211366">
                <a:tc>
                  <a:txBody>
                    <a:bodyPr/>
                    <a:lstStyle/>
                    <a:p>
                      <a:pPr marR="0" indent="0" algn="l" rtl="0">
                        <a:spcBef>
                          <a:spcPts val="0"/>
                        </a:spcBef>
                        <a:spcAft>
                          <a:spcPts val="0"/>
                        </a:spcAft>
                      </a:pPr>
                      <a:r>
                        <a:rPr lang="da-DK" sz="1400" kern="1400" dirty="0">
                          <a:ln>
                            <a:noFill/>
                          </a:ln>
                          <a:solidFill>
                            <a:srgbClr val="212120"/>
                          </a:solidFill>
                          <a:effectLst/>
                          <a:latin typeface="Arial" panose="020B0604020202020204" pitchFamily="34" charset="0"/>
                        </a:rPr>
                        <a:t>Faglig sekretær (FU)</a:t>
                      </a:r>
                      <a:endParaRPr lang="da-DK" sz="1400" kern="1400" dirty="0">
                        <a:ln>
                          <a:noFill/>
                        </a:ln>
                        <a:solidFill>
                          <a:srgbClr val="212120"/>
                        </a:solidFill>
                        <a:effectLst/>
                        <a:latin typeface="Times New Roman" panose="02020603050405020304" pitchFamily="18" charset="0"/>
                      </a:endParaRPr>
                    </a:p>
                  </a:txBody>
                  <a:tcPr marL="36576" marR="36576" marT="36576" marB="36576">
                    <a:lnL w="9525" cap="flat" cmpd="sng" algn="ctr">
                      <a:solidFill>
                        <a:srgbClr val="004D00"/>
                      </a:solidFill>
                      <a:prstDash val="solid"/>
                      <a:round/>
                      <a:headEnd type="none" w="med" len="med"/>
                      <a:tailEnd type="none" w="med" len="med"/>
                    </a:lnL>
                    <a:lnR>
                      <a:noFill/>
                    </a:lnR>
                    <a:lnT>
                      <a:noFill/>
                    </a:lnT>
                    <a:lnB>
                      <a:noFill/>
                    </a:lnB>
                  </a:tcPr>
                </a:tc>
                <a:tc>
                  <a:txBody>
                    <a:bodyPr/>
                    <a:lstStyle/>
                    <a:p>
                      <a:pPr marR="0" indent="0" algn="r" rtl="0">
                        <a:spcBef>
                          <a:spcPts val="0"/>
                        </a:spcBef>
                        <a:spcAft>
                          <a:spcPts val="0"/>
                        </a:spcAft>
                      </a:pPr>
                      <a:r>
                        <a:rPr lang="da-DK" sz="1400" kern="1400">
                          <a:ln>
                            <a:noFill/>
                          </a:ln>
                          <a:solidFill>
                            <a:srgbClr val="212120"/>
                          </a:solidFill>
                          <a:effectLst/>
                          <a:latin typeface="Arial" panose="020B0604020202020204" pitchFamily="34" charset="0"/>
                        </a:rPr>
                        <a:t>503</a:t>
                      </a:r>
                      <a:endParaRPr lang="da-DK" sz="1400" kern="1400">
                        <a:ln>
                          <a:noFill/>
                        </a:ln>
                        <a:solidFill>
                          <a:srgbClr val="212120"/>
                        </a:solidFill>
                        <a:effectLst/>
                        <a:latin typeface="Times New Roman" panose="02020603050405020304" pitchFamily="18" charset="0"/>
                      </a:endParaRPr>
                    </a:p>
                  </a:txBody>
                  <a:tcPr marL="36576" marR="36576" marT="36576" marB="36576">
                    <a:lnL>
                      <a:noFill/>
                    </a:lnL>
                    <a:lnR>
                      <a:noFill/>
                    </a:lnR>
                    <a:lnT>
                      <a:noFill/>
                    </a:lnT>
                    <a:lnB>
                      <a:noFill/>
                    </a:lnB>
                  </a:tcPr>
                </a:tc>
                <a:tc>
                  <a:txBody>
                    <a:bodyPr/>
                    <a:lstStyle/>
                    <a:p>
                      <a:pPr marR="0" indent="0" algn="l" rtl="0">
                        <a:spcBef>
                          <a:spcPts val="0"/>
                        </a:spcBef>
                        <a:spcAft>
                          <a:spcPts val="0"/>
                        </a:spcAft>
                      </a:pPr>
                      <a:r>
                        <a:rPr lang="da-DK" sz="1000" kern="1400">
                          <a:ln>
                            <a:noFill/>
                          </a:ln>
                          <a:solidFill>
                            <a:srgbClr val="212120"/>
                          </a:solidFill>
                          <a:effectLst/>
                          <a:latin typeface="Times New Roman" panose="02020603050405020304" pitchFamily="18" charset="0"/>
                        </a:rPr>
                        <a:t> </a:t>
                      </a:r>
                    </a:p>
                  </a:txBody>
                  <a:tcPr marL="36576" marR="36576" marT="36576" marB="36576">
                    <a:lnL>
                      <a:noFill/>
                    </a:lnL>
                    <a:lnR w="9525" cap="flat" cmpd="sng" algn="ctr">
                      <a:solidFill>
                        <a:srgbClr val="004D00"/>
                      </a:solidFill>
                      <a:prstDash val="solid"/>
                      <a:round/>
                      <a:headEnd type="none" w="med" len="med"/>
                      <a:tailEnd type="none" w="med" len="med"/>
                    </a:lnR>
                    <a:lnT>
                      <a:noFill/>
                    </a:lnT>
                    <a:lnB>
                      <a:noFill/>
                    </a:lnB>
                  </a:tcPr>
                </a:tc>
                <a:extLst>
                  <a:ext uri="{0D108BD9-81ED-4DB2-BD59-A6C34878D82A}">
                    <a16:rowId xmlns:a16="http://schemas.microsoft.com/office/drawing/2014/main" val="1564275677"/>
                  </a:ext>
                </a:extLst>
              </a:tr>
              <a:tr h="213055">
                <a:tc>
                  <a:txBody>
                    <a:bodyPr/>
                    <a:lstStyle/>
                    <a:p>
                      <a:pPr marR="0" indent="0" algn="l" rtl="0">
                        <a:spcBef>
                          <a:spcPts val="0"/>
                        </a:spcBef>
                        <a:spcAft>
                          <a:spcPts val="0"/>
                        </a:spcAft>
                      </a:pPr>
                      <a:r>
                        <a:rPr lang="da-DK" sz="1400" kern="1400" dirty="0">
                          <a:ln>
                            <a:noFill/>
                          </a:ln>
                          <a:solidFill>
                            <a:srgbClr val="212120"/>
                          </a:solidFill>
                          <a:effectLst/>
                          <a:latin typeface="Arial" panose="020B0604020202020204" pitchFamily="34" charset="0"/>
                        </a:rPr>
                        <a:t>TR-frikøb til KS</a:t>
                      </a:r>
                      <a:endParaRPr lang="da-DK" sz="1400" kern="1400" dirty="0">
                        <a:ln>
                          <a:noFill/>
                        </a:ln>
                        <a:solidFill>
                          <a:srgbClr val="212120"/>
                        </a:solidFill>
                        <a:effectLst/>
                        <a:latin typeface="Times New Roman" panose="02020603050405020304" pitchFamily="18" charset="0"/>
                      </a:endParaRPr>
                    </a:p>
                  </a:txBody>
                  <a:tcPr marL="36576" marR="36576" marT="36576" marB="36576">
                    <a:lnL w="9525" cap="flat" cmpd="sng" algn="ctr">
                      <a:solidFill>
                        <a:srgbClr val="004D00"/>
                      </a:solidFill>
                      <a:prstDash val="solid"/>
                      <a:round/>
                      <a:headEnd type="none" w="med" len="med"/>
                      <a:tailEnd type="none" w="med" len="med"/>
                    </a:lnL>
                    <a:lnR>
                      <a:noFill/>
                    </a:lnR>
                    <a:lnT>
                      <a:noFill/>
                    </a:lnT>
                    <a:lnB>
                      <a:noFill/>
                    </a:lnB>
                  </a:tcPr>
                </a:tc>
                <a:tc>
                  <a:txBody>
                    <a:bodyPr/>
                    <a:lstStyle/>
                    <a:p>
                      <a:pPr marR="0" indent="0" algn="r" rtl="0">
                        <a:spcBef>
                          <a:spcPts val="0"/>
                        </a:spcBef>
                        <a:spcAft>
                          <a:spcPts val="0"/>
                        </a:spcAft>
                      </a:pPr>
                      <a:r>
                        <a:rPr lang="da-DK" sz="1400" kern="1400">
                          <a:ln>
                            <a:noFill/>
                          </a:ln>
                          <a:solidFill>
                            <a:srgbClr val="212120"/>
                          </a:solidFill>
                          <a:effectLst/>
                          <a:latin typeface="Arial" panose="020B0604020202020204" pitchFamily="34" charset="0"/>
                        </a:rPr>
                        <a:t>1.094</a:t>
                      </a:r>
                      <a:endParaRPr lang="da-DK" sz="1400" kern="1400">
                        <a:ln>
                          <a:noFill/>
                        </a:ln>
                        <a:solidFill>
                          <a:srgbClr val="212120"/>
                        </a:solidFill>
                        <a:effectLst/>
                        <a:latin typeface="Times New Roman" panose="02020603050405020304" pitchFamily="18" charset="0"/>
                      </a:endParaRPr>
                    </a:p>
                  </a:txBody>
                  <a:tcPr marL="36576" marR="36576" marT="36576" marB="36576">
                    <a:lnL>
                      <a:noFill/>
                    </a:lnL>
                    <a:lnR>
                      <a:noFill/>
                    </a:lnR>
                    <a:lnT>
                      <a:noFill/>
                    </a:lnT>
                    <a:lnB>
                      <a:noFill/>
                    </a:lnB>
                  </a:tcPr>
                </a:tc>
                <a:tc>
                  <a:txBody>
                    <a:bodyPr/>
                    <a:lstStyle/>
                    <a:p>
                      <a:pPr marR="0" indent="0" algn="l" rtl="0">
                        <a:spcBef>
                          <a:spcPts val="0"/>
                        </a:spcBef>
                        <a:spcAft>
                          <a:spcPts val="0"/>
                        </a:spcAft>
                      </a:pPr>
                      <a:r>
                        <a:rPr lang="da-DK" sz="1000" kern="1400">
                          <a:ln>
                            <a:noFill/>
                          </a:ln>
                          <a:solidFill>
                            <a:srgbClr val="212120"/>
                          </a:solidFill>
                          <a:effectLst/>
                          <a:latin typeface="Times New Roman" panose="02020603050405020304" pitchFamily="18" charset="0"/>
                        </a:rPr>
                        <a:t> </a:t>
                      </a:r>
                    </a:p>
                  </a:txBody>
                  <a:tcPr marL="36576" marR="36576" marT="36576" marB="36576">
                    <a:lnL>
                      <a:noFill/>
                    </a:lnL>
                    <a:lnR w="9525" cap="flat" cmpd="sng" algn="ctr">
                      <a:solidFill>
                        <a:srgbClr val="004D00"/>
                      </a:solidFill>
                      <a:prstDash val="solid"/>
                      <a:round/>
                      <a:headEnd type="none" w="med" len="med"/>
                      <a:tailEnd type="none" w="med" len="med"/>
                    </a:lnR>
                    <a:lnT>
                      <a:noFill/>
                    </a:lnT>
                    <a:lnB>
                      <a:noFill/>
                    </a:lnB>
                  </a:tcPr>
                </a:tc>
                <a:extLst>
                  <a:ext uri="{0D108BD9-81ED-4DB2-BD59-A6C34878D82A}">
                    <a16:rowId xmlns:a16="http://schemas.microsoft.com/office/drawing/2014/main" val="3064902455"/>
                  </a:ext>
                </a:extLst>
              </a:tr>
              <a:tr h="213055">
                <a:tc>
                  <a:txBody>
                    <a:bodyPr/>
                    <a:lstStyle/>
                    <a:p>
                      <a:pPr marR="0" indent="0" algn="l" rtl="0">
                        <a:spcBef>
                          <a:spcPts val="0"/>
                        </a:spcBef>
                        <a:spcAft>
                          <a:spcPts val="0"/>
                        </a:spcAft>
                      </a:pPr>
                      <a:r>
                        <a:rPr lang="da-DK" sz="1400" kern="1400" dirty="0">
                          <a:ln>
                            <a:noFill/>
                          </a:ln>
                          <a:solidFill>
                            <a:srgbClr val="212120"/>
                          </a:solidFill>
                          <a:effectLst/>
                          <a:latin typeface="Arial" panose="020B0604020202020204" pitchFamily="34" charset="0"/>
                        </a:rPr>
                        <a:t>Uddannelse, nye </a:t>
                      </a:r>
                      <a:r>
                        <a:rPr lang="da-DK" sz="1400" kern="1400" dirty="0" err="1">
                          <a:ln>
                            <a:noFill/>
                          </a:ln>
                          <a:solidFill>
                            <a:srgbClr val="212120"/>
                          </a:solidFill>
                          <a:effectLst/>
                          <a:latin typeface="Arial" panose="020B0604020202020204" pitchFamily="34" charset="0"/>
                        </a:rPr>
                        <a:t>TR’er</a:t>
                      </a:r>
                      <a:endParaRPr lang="da-DK" sz="1400" kern="1400" dirty="0">
                        <a:ln>
                          <a:noFill/>
                        </a:ln>
                        <a:solidFill>
                          <a:srgbClr val="212120"/>
                        </a:solidFill>
                        <a:effectLst/>
                        <a:latin typeface="Times New Roman" panose="02020603050405020304" pitchFamily="18" charset="0"/>
                      </a:endParaRPr>
                    </a:p>
                  </a:txBody>
                  <a:tcPr marL="36576" marR="36576" marT="36576" marB="36576">
                    <a:lnL w="9525" cap="flat" cmpd="sng" algn="ctr">
                      <a:solidFill>
                        <a:srgbClr val="004D00"/>
                      </a:solidFill>
                      <a:prstDash val="solid"/>
                      <a:round/>
                      <a:headEnd type="none" w="med" len="med"/>
                      <a:tailEnd type="none" w="med" len="med"/>
                    </a:lnL>
                    <a:lnR>
                      <a:noFill/>
                    </a:lnR>
                    <a:lnT>
                      <a:noFill/>
                    </a:lnT>
                    <a:lnB>
                      <a:noFill/>
                    </a:lnB>
                  </a:tcPr>
                </a:tc>
                <a:tc>
                  <a:txBody>
                    <a:bodyPr/>
                    <a:lstStyle/>
                    <a:p>
                      <a:pPr marR="0" indent="0" algn="r" rtl="0">
                        <a:spcBef>
                          <a:spcPts val="0"/>
                        </a:spcBef>
                        <a:spcAft>
                          <a:spcPts val="0"/>
                        </a:spcAft>
                      </a:pPr>
                      <a:r>
                        <a:rPr lang="da-DK" sz="1400" kern="1400" dirty="0">
                          <a:ln>
                            <a:noFill/>
                          </a:ln>
                          <a:solidFill>
                            <a:srgbClr val="212120"/>
                          </a:solidFill>
                          <a:effectLst/>
                          <a:latin typeface="Arial" panose="020B0604020202020204" pitchFamily="34" charset="0"/>
                        </a:rPr>
                        <a:t>110</a:t>
                      </a:r>
                      <a:endParaRPr lang="da-DK" sz="1400" kern="1400" dirty="0">
                        <a:ln>
                          <a:noFill/>
                        </a:ln>
                        <a:solidFill>
                          <a:srgbClr val="212120"/>
                        </a:solidFill>
                        <a:effectLst/>
                        <a:latin typeface="Times New Roman" panose="02020603050405020304" pitchFamily="18" charset="0"/>
                      </a:endParaRPr>
                    </a:p>
                  </a:txBody>
                  <a:tcPr marL="36576" marR="36576" marT="36576" marB="36576">
                    <a:lnL>
                      <a:noFill/>
                    </a:lnL>
                    <a:lnR>
                      <a:noFill/>
                    </a:lnR>
                    <a:lnT>
                      <a:noFill/>
                    </a:lnT>
                    <a:lnB>
                      <a:noFill/>
                    </a:lnB>
                  </a:tcPr>
                </a:tc>
                <a:tc>
                  <a:txBody>
                    <a:bodyPr/>
                    <a:lstStyle/>
                    <a:p>
                      <a:pPr marR="0" indent="0" algn="l" rtl="0">
                        <a:spcBef>
                          <a:spcPts val="0"/>
                        </a:spcBef>
                        <a:spcAft>
                          <a:spcPts val="0"/>
                        </a:spcAft>
                      </a:pPr>
                      <a:r>
                        <a:rPr lang="da-DK" sz="1000" kern="1400">
                          <a:ln>
                            <a:noFill/>
                          </a:ln>
                          <a:solidFill>
                            <a:srgbClr val="212120"/>
                          </a:solidFill>
                          <a:effectLst/>
                          <a:latin typeface="Times New Roman" panose="02020603050405020304" pitchFamily="18" charset="0"/>
                        </a:rPr>
                        <a:t> </a:t>
                      </a:r>
                    </a:p>
                  </a:txBody>
                  <a:tcPr marL="36576" marR="36576" marT="36576" marB="36576">
                    <a:lnL>
                      <a:noFill/>
                    </a:lnL>
                    <a:lnR w="9525" cap="flat" cmpd="sng" algn="ctr">
                      <a:solidFill>
                        <a:srgbClr val="004D00"/>
                      </a:solidFill>
                      <a:prstDash val="solid"/>
                      <a:round/>
                      <a:headEnd type="none" w="med" len="med"/>
                      <a:tailEnd type="none" w="med" len="med"/>
                    </a:lnR>
                    <a:lnT>
                      <a:noFill/>
                    </a:lnT>
                    <a:lnB>
                      <a:noFill/>
                    </a:lnB>
                  </a:tcPr>
                </a:tc>
                <a:extLst>
                  <a:ext uri="{0D108BD9-81ED-4DB2-BD59-A6C34878D82A}">
                    <a16:rowId xmlns:a16="http://schemas.microsoft.com/office/drawing/2014/main" val="19303042"/>
                  </a:ext>
                </a:extLst>
              </a:tr>
              <a:tr h="248539">
                <a:tc>
                  <a:txBody>
                    <a:bodyPr/>
                    <a:lstStyle/>
                    <a:p>
                      <a:pPr marR="0" indent="0" algn="l" rtl="0">
                        <a:spcBef>
                          <a:spcPts val="0"/>
                        </a:spcBef>
                        <a:spcAft>
                          <a:spcPts val="0"/>
                        </a:spcAft>
                      </a:pPr>
                      <a:r>
                        <a:rPr lang="da-DK" sz="1400" b="1" kern="1400" dirty="0">
                          <a:ln>
                            <a:noFill/>
                          </a:ln>
                          <a:solidFill>
                            <a:srgbClr val="212120"/>
                          </a:solidFill>
                          <a:effectLst/>
                          <a:latin typeface="Arial" panose="020B0604020202020204" pitchFamily="34" charset="0"/>
                        </a:rPr>
                        <a:t>I alt</a:t>
                      </a:r>
                      <a:endParaRPr lang="da-DK" sz="1400" kern="1400" dirty="0">
                        <a:ln>
                          <a:noFill/>
                        </a:ln>
                        <a:solidFill>
                          <a:srgbClr val="212120"/>
                        </a:solidFill>
                        <a:effectLst/>
                        <a:latin typeface="Times New Roman" panose="02020603050405020304" pitchFamily="18" charset="0"/>
                      </a:endParaRPr>
                    </a:p>
                  </a:txBody>
                  <a:tcPr marL="36576" marR="36576" marT="36576" marB="36576">
                    <a:lnL w="9525" cap="flat" cmpd="sng" algn="ctr">
                      <a:solidFill>
                        <a:srgbClr val="004D00"/>
                      </a:solidFill>
                      <a:prstDash val="solid"/>
                      <a:round/>
                      <a:headEnd type="none" w="med" len="med"/>
                      <a:tailEnd type="none" w="med" len="med"/>
                    </a:lnL>
                    <a:lnR>
                      <a:noFill/>
                    </a:lnR>
                    <a:lnT>
                      <a:noFill/>
                    </a:lnT>
                    <a:lnB w="9525" cap="flat" cmpd="sng" algn="ctr">
                      <a:solidFill>
                        <a:srgbClr val="004D00"/>
                      </a:solidFill>
                      <a:prstDash val="solid"/>
                      <a:round/>
                      <a:headEnd type="none" w="med" len="med"/>
                      <a:tailEnd type="none" w="med" len="med"/>
                    </a:lnB>
                  </a:tcPr>
                </a:tc>
                <a:tc>
                  <a:txBody>
                    <a:bodyPr/>
                    <a:lstStyle/>
                    <a:p>
                      <a:pPr marR="0" indent="0" algn="r" rtl="0">
                        <a:spcBef>
                          <a:spcPts val="0"/>
                        </a:spcBef>
                        <a:spcAft>
                          <a:spcPts val="0"/>
                        </a:spcAft>
                      </a:pPr>
                      <a:r>
                        <a:rPr lang="da-DK" sz="1400" kern="1400" dirty="0">
                          <a:ln>
                            <a:noFill/>
                          </a:ln>
                          <a:solidFill>
                            <a:srgbClr val="212120"/>
                          </a:solidFill>
                          <a:effectLst/>
                          <a:latin typeface="Arial" panose="020B0604020202020204" pitchFamily="34" charset="0"/>
                        </a:rPr>
                        <a:t>3.689</a:t>
                      </a:r>
                      <a:endParaRPr lang="da-DK" sz="1400" kern="1400" dirty="0">
                        <a:ln>
                          <a:noFill/>
                        </a:ln>
                        <a:solidFill>
                          <a:srgbClr val="212120"/>
                        </a:solidFill>
                        <a:effectLst/>
                        <a:latin typeface="Times New Roman" panose="02020603050405020304" pitchFamily="18" charset="0"/>
                      </a:endParaRPr>
                    </a:p>
                  </a:txBody>
                  <a:tcPr marL="36576" marR="36576" marT="36576" marB="36576">
                    <a:lnL>
                      <a:noFill/>
                    </a:lnL>
                    <a:lnR>
                      <a:noFill/>
                    </a:lnR>
                    <a:lnT>
                      <a:noFill/>
                    </a:lnT>
                    <a:lnB w="9525" cap="flat" cmpd="sng" algn="ctr">
                      <a:solidFill>
                        <a:srgbClr val="004D00"/>
                      </a:solidFill>
                      <a:prstDash val="solid"/>
                      <a:round/>
                      <a:headEnd type="none" w="med" len="med"/>
                      <a:tailEnd type="none" w="med" len="med"/>
                    </a:lnB>
                  </a:tcPr>
                </a:tc>
                <a:tc>
                  <a:txBody>
                    <a:bodyPr/>
                    <a:lstStyle/>
                    <a:p>
                      <a:pPr marR="0" indent="0" algn="l" rtl="0">
                        <a:spcBef>
                          <a:spcPts val="0"/>
                        </a:spcBef>
                        <a:spcAft>
                          <a:spcPts val="0"/>
                        </a:spcAft>
                      </a:pPr>
                      <a:r>
                        <a:rPr lang="da-DK" sz="1000" kern="1400" dirty="0">
                          <a:ln>
                            <a:noFill/>
                          </a:ln>
                          <a:solidFill>
                            <a:srgbClr val="212120"/>
                          </a:solidFill>
                          <a:effectLst/>
                          <a:latin typeface="Times New Roman" panose="02020603050405020304" pitchFamily="18" charset="0"/>
                        </a:rPr>
                        <a:t> </a:t>
                      </a:r>
                    </a:p>
                  </a:txBody>
                  <a:tcPr marL="36576" marR="36576" marT="36576" marB="36576">
                    <a:lnL>
                      <a:noFill/>
                    </a:lnL>
                    <a:lnR w="9525" cap="flat" cmpd="sng" algn="ctr">
                      <a:solidFill>
                        <a:srgbClr val="004D00"/>
                      </a:solidFill>
                      <a:prstDash val="solid"/>
                      <a:round/>
                      <a:headEnd type="none" w="med" len="med"/>
                      <a:tailEnd type="none" w="med" len="med"/>
                    </a:lnR>
                    <a:lnT>
                      <a:noFill/>
                    </a:lnT>
                    <a:lnB w="9525" cap="flat" cmpd="sng" algn="ctr">
                      <a:solidFill>
                        <a:srgbClr val="004D00"/>
                      </a:solidFill>
                      <a:prstDash val="solid"/>
                      <a:round/>
                      <a:headEnd type="none" w="med" len="med"/>
                      <a:tailEnd type="none" w="med" len="med"/>
                    </a:lnB>
                  </a:tcPr>
                </a:tc>
                <a:extLst>
                  <a:ext uri="{0D108BD9-81ED-4DB2-BD59-A6C34878D82A}">
                    <a16:rowId xmlns:a16="http://schemas.microsoft.com/office/drawing/2014/main" val="1781936787"/>
                  </a:ext>
                </a:extLst>
              </a:tr>
            </a:tbl>
          </a:graphicData>
        </a:graphic>
      </p:graphicFrame>
      <p:sp>
        <p:nvSpPr>
          <p:cNvPr id="15" name="Control 1">
            <a:extLst>
              <a:ext uri="{FF2B5EF4-FFF2-40B4-BE49-F238E27FC236}">
                <a16:creationId xmlns:a16="http://schemas.microsoft.com/office/drawing/2014/main" id="{22890BE3-C289-9AFA-D634-4B0A5D8C1497}"/>
              </a:ext>
            </a:extLst>
          </p:cNvPr>
          <p:cNvSpPr>
            <a:spLocks noChangeArrowheads="1" noChangeShapeType="1"/>
          </p:cNvSpPr>
          <p:nvPr/>
        </p:nvSpPr>
        <p:spPr bwMode="auto">
          <a:xfrm>
            <a:off x="5860369" y="9364916"/>
            <a:ext cx="2638425" cy="1647825"/>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CCFFFF"/>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17" name="Text Box 3">
            <a:extLst>
              <a:ext uri="{FF2B5EF4-FFF2-40B4-BE49-F238E27FC236}">
                <a16:creationId xmlns:a16="http://schemas.microsoft.com/office/drawing/2014/main" id="{17AD46CF-8C98-02EC-3FD5-D6309B4DFD99}"/>
              </a:ext>
            </a:extLst>
          </p:cNvPr>
          <p:cNvSpPr txBox="1">
            <a:spLocks noChangeArrowheads="1"/>
          </p:cNvSpPr>
          <p:nvPr/>
        </p:nvSpPr>
        <p:spPr bwMode="auto">
          <a:xfrm>
            <a:off x="4117144" y="1881843"/>
            <a:ext cx="4487304" cy="2345287"/>
          </a:xfrm>
          <a:prstGeom prst="rect">
            <a:avLst/>
          </a:prstGeom>
          <a:noFill/>
          <a:ln w="9525" algn="in">
            <a:solidFill>
              <a:srgbClr val="004D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FFFF"/>
                  </a:outerShdw>
                </a:effectLst>
              </a14:hiddenEffects>
            </a:ext>
          </a:extLst>
        </p:spPr>
        <p:txBody>
          <a:bodyPr vert="horz" wrap="square" lIns="36000" tIns="36000" rIns="36000" bIns="3600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a-DK" altLang="da-DK" sz="1400" b="1" i="0" u="none" strike="noStrike" cap="none" normalizeH="0" baseline="0" dirty="0">
                <a:ln>
                  <a:noFill/>
                </a:ln>
                <a:solidFill>
                  <a:srgbClr val="212120"/>
                </a:solidFill>
                <a:effectLst/>
                <a:latin typeface="Arial" panose="020B0604020202020204" pitchFamily="34" charset="0"/>
              </a:rPr>
              <a:t>Mødefrekvens i Kredsen: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da-DK" altLang="da-DK" sz="1400" b="0" i="0" u="none" strike="noStrike" cap="none" normalizeH="0" baseline="0" dirty="0">
              <a:ln>
                <a:noFill/>
              </a:ln>
              <a:solidFill>
                <a:srgbClr val="21212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a-DK" altLang="da-DK" sz="1400" b="0" i="0" u="none" strike="noStrike" cap="none" normalizeH="0" baseline="0" dirty="0">
                <a:ln>
                  <a:noFill/>
                </a:ln>
                <a:solidFill>
                  <a:srgbClr val="212120"/>
                </a:solidFill>
                <a:effectLst/>
                <a:latin typeface="Arial" panose="020B0604020202020204" pitchFamily="34" charset="0"/>
              </a:rPr>
              <a:t>FU-møder			40 møder á 2½ timer</a:t>
            </a:r>
          </a:p>
          <a:p>
            <a:pPr marL="0" marR="0" lvl="0" indent="0" algn="l" defTabSz="914400" rtl="0" eaLnBrk="0" fontAlgn="base" latinLnBrk="0" hangingPunct="0">
              <a:lnSpc>
                <a:spcPct val="100000"/>
              </a:lnSpc>
              <a:spcBef>
                <a:spcPct val="0"/>
              </a:spcBef>
              <a:spcAft>
                <a:spcPct val="0"/>
              </a:spcAft>
              <a:buClrTx/>
              <a:buSzTx/>
              <a:buFontTx/>
              <a:buNone/>
              <a:tabLst/>
            </a:pPr>
            <a:r>
              <a:rPr kumimoji="0" lang="da-DK" altLang="da-DK" sz="1400" b="0" i="0" u="none" strike="noStrike" cap="none" normalizeH="0" baseline="0" dirty="0">
                <a:ln>
                  <a:noFill/>
                </a:ln>
                <a:solidFill>
                  <a:srgbClr val="212120"/>
                </a:solidFill>
                <a:effectLst/>
                <a:latin typeface="Arial" panose="020B0604020202020204" pitchFamily="34" charset="0"/>
              </a:rPr>
              <a:t>Styrelsesmøder		10 møder á 2 timer</a:t>
            </a:r>
          </a:p>
          <a:p>
            <a:pPr marL="0" marR="0" lvl="0" indent="0" algn="l" defTabSz="914400" rtl="0" eaLnBrk="0" fontAlgn="base" latinLnBrk="0" hangingPunct="0">
              <a:lnSpc>
                <a:spcPct val="100000"/>
              </a:lnSpc>
              <a:spcBef>
                <a:spcPct val="0"/>
              </a:spcBef>
              <a:spcAft>
                <a:spcPct val="0"/>
              </a:spcAft>
              <a:buClrTx/>
              <a:buSzTx/>
              <a:buFontTx/>
              <a:buNone/>
              <a:tabLst/>
            </a:pPr>
            <a:r>
              <a:rPr kumimoji="0" lang="da-DK" altLang="da-DK" sz="1400" b="0" i="0" u="none" strike="noStrike" cap="none" normalizeH="0" baseline="0" dirty="0">
                <a:ln>
                  <a:noFill/>
                </a:ln>
                <a:solidFill>
                  <a:srgbClr val="212120"/>
                </a:solidFill>
                <a:effectLst/>
                <a:latin typeface="Arial" panose="020B0604020202020204" pitchFamily="34" charset="0"/>
              </a:rPr>
              <a:t>TR-møder			10 møder á 2 </a:t>
            </a:r>
            <a:r>
              <a:rPr kumimoji="0" lang="da-DK" altLang="da-DK" sz="1200" b="0" i="0" u="none" strike="noStrike" cap="none" normalizeH="0" baseline="0" dirty="0">
                <a:ln>
                  <a:noFill/>
                </a:ln>
                <a:solidFill>
                  <a:srgbClr val="212120"/>
                </a:solidFill>
                <a:effectLst/>
                <a:latin typeface="Arial" panose="020B0604020202020204" pitchFamily="34" charset="0"/>
              </a:rPr>
              <a:t>timer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da-DK" altLang="da-DK" sz="1200" b="0" i="0" u="none" strike="noStrike" cap="none" normalizeH="0" baseline="0" dirty="0">
              <a:ln>
                <a:noFill/>
              </a:ln>
              <a:solidFill>
                <a:srgbClr val="21212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a-DK" altLang="da-DK" sz="1200" b="0" i="0" u="none" strike="noStrike" cap="none" normalizeH="0" baseline="0" dirty="0">
              <a:ln>
                <a:noFill/>
              </a:ln>
              <a:solidFill>
                <a:srgbClr val="21212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a-DK" altLang="da-DK" sz="1200" b="0" i="0" u="none" strike="noStrike" cap="none" normalizeH="0" baseline="0" dirty="0">
                <a:ln>
                  <a:noFill/>
                </a:ln>
                <a:solidFill>
                  <a:srgbClr val="212120"/>
                </a:solidFill>
                <a:effectLst/>
                <a:latin typeface="Arial" panose="020B0604020202020204" pitchFamily="34" charset="0"/>
              </a:rPr>
              <a:t>Formanden aflønnes med differencen til trin 50 + 7.000 kr./år</a:t>
            </a:r>
          </a:p>
          <a:p>
            <a:pPr marL="0" marR="0" lvl="0" indent="0" algn="l" defTabSz="914400" rtl="0" eaLnBrk="0" fontAlgn="base" latinLnBrk="0" hangingPunct="0">
              <a:lnSpc>
                <a:spcPct val="100000"/>
              </a:lnSpc>
              <a:spcBef>
                <a:spcPct val="0"/>
              </a:spcBef>
              <a:spcAft>
                <a:spcPct val="0"/>
              </a:spcAft>
              <a:buClrTx/>
              <a:buSzTx/>
              <a:buFontTx/>
              <a:buNone/>
              <a:tabLst/>
            </a:pPr>
            <a:r>
              <a:rPr kumimoji="0" lang="da-DK" altLang="da-DK" sz="1200" b="0" i="0" u="none" strike="noStrike" cap="none" normalizeH="0" baseline="0" dirty="0">
                <a:ln>
                  <a:noFill/>
                </a:ln>
                <a:solidFill>
                  <a:srgbClr val="212120"/>
                </a:solidFill>
                <a:effectLst/>
                <a:latin typeface="Arial" panose="020B0604020202020204" pitchFamily="34" charset="0"/>
              </a:rPr>
              <a:t>Næstformand, kasserer, fagligsekretær aflønnes for andelen af frikøbet med differencen til trin 48 + 7.000 kr./år (niv. 2000)</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da-DK" altLang="da-DK" sz="1800" b="0" i="0" u="none" strike="noStrike" cap="none" normalizeH="0" baseline="0" dirty="0">
              <a:ln>
                <a:noFill/>
              </a:ln>
              <a:solidFill>
                <a:schemeClr val="tx1"/>
              </a:solidFill>
              <a:effectLst/>
              <a:latin typeface="Arial" panose="020B0604020202020204" pitchFamily="34" charset="0"/>
            </a:endParaRPr>
          </a:p>
        </p:txBody>
      </p:sp>
      <p:sp>
        <p:nvSpPr>
          <p:cNvPr id="18" name="Text Box 4">
            <a:extLst>
              <a:ext uri="{FF2B5EF4-FFF2-40B4-BE49-F238E27FC236}">
                <a16:creationId xmlns:a16="http://schemas.microsoft.com/office/drawing/2014/main" id="{4858C2C8-F3DF-5E68-7685-CF94CA540FCE}"/>
              </a:ext>
            </a:extLst>
          </p:cNvPr>
          <p:cNvSpPr txBox="1">
            <a:spLocks noChangeArrowheads="1"/>
          </p:cNvSpPr>
          <p:nvPr/>
        </p:nvSpPr>
        <p:spPr bwMode="auto">
          <a:xfrm>
            <a:off x="844782" y="4721454"/>
            <a:ext cx="7759666" cy="1104164"/>
          </a:xfrm>
          <a:prstGeom prst="rect">
            <a:avLst/>
          </a:prstGeom>
          <a:noFill/>
          <a:ln w="9525" algn="in">
            <a:solidFill>
              <a:srgbClr val="004D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FFFF"/>
                  </a:outerShdw>
                </a:effectLst>
              </a14:hiddenEffects>
            </a:ext>
          </a:extLst>
        </p:spPr>
        <p:txBody>
          <a:bodyPr vert="horz" wrap="square" lIns="36000" tIns="36000" rIns="36000" bIns="3600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a-DK" altLang="da-DK" sz="1400" b="1" i="0" u="none" strike="noStrike" cap="none" normalizeH="0" baseline="0" dirty="0">
                <a:ln>
                  <a:noFill/>
                </a:ln>
                <a:solidFill>
                  <a:srgbClr val="212120"/>
                </a:solidFill>
                <a:effectLst/>
                <a:latin typeface="Arial" panose="020B0604020202020204" pitchFamily="34" charset="0"/>
              </a:rPr>
              <a:t>Kørselsgodtgørelse</a:t>
            </a:r>
            <a:r>
              <a:rPr kumimoji="0" lang="da-DK" altLang="da-DK" sz="1400" b="0" i="0" u="none" strike="noStrike" cap="none" normalizeH="0" baseline="0" dirty="0">
                <a:ln>
                  <a:noFill/>
                </a:ln>
                <a:solidFill>
                  <a:srgbClr val="212120"/>
                </a:solidFill>
                <a:effectLst/>
                <a:latin typeface="Arial" panose="020B0604020202020204" pitchFamily="34" charset="0"/>
              </a:rPr>
              <a:t>: Kilometertakst eller offentlig transport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da-DK" altLang="da-DK" sz="1400" b="0" i="0" u="none" strike="noStrike" cap="none" normalizeH="0" baseline="0" dirty="0">
              <a:ln>
                <a:noFill/>
              </a:ln>
              <a:solidFill>
                <a:srgbClr val="21212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a-DK" altLang="da-DK" sz="1400" b="1" i="0" u="none" strike="noStrike" cap="none" normalizeH="0" baseline="0" dirty="0">
                <a:ln>
                  <a:noFill/>
                </a:ln>
                <a:solidFill>
                  <a:srgbClr val="212120"/>
                </a:solidFill>
                <a:effectLst/>
                <a:latin typeface="Arial" panose="020B0604020202020204" pitchFamily="34" charset="0"/>
              </a:rPr>
              <a:t>Bemyndigelse</a:t>
            </a:r>
            <a:r>
              <a:rPr kumimoji="0" lang="da-DK" altLang="da-DK" sz="1400" b="0" i="0" u="none" strike="noStrike" cap="none" normalizeH="0" baseline="0" dirty="0">
                <a:ln>
                  <a:noFill/>
                </a:ln>
                <a:solidFill>
                  <a:srgbClr val="212120"/>
                </a:solidFill>
                <a:effectLst/>
                <a:latin typeface="Arial" panose="020B0604020202020204" pitchFamily="34" charset="0"/>
              </a:rPr>
              <a:t>: Generalforsamlingen giver kredsstyrelsen bemyndigelse til at træffe beslutning om ydelser i det konkrete tilfælde ved af– og tilgang på tillidsposter.</a:t>
            </a:r>
            <a:endParaRPr kumimoji="0" lang="da-DK" altLang="da-DK"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379805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12647" y="228600"/>
            <a:ext cx="8359039" cy="990600"/>
          </a:xfrm>
        </p:spPr>
        <p:txBody>
          <a:bodyPr>
            <a:normAutofit/>
          </a:bodyPr>
          <a:lstStyle/>
          <a:p>
            <a:r>
              <a:rPr lang="da-DK" dirty="0"/>
              <a:t>GF 23, punkt 6: Budget 2024</a:t>
            </a:r>
            <a:r>
              <a:rPr lang="da-DK" sz="1600" dirty="0"/>
              <a:t> Kredskassen</a:t>
            </a:r>
            <a:endParaRPr lang="da-DK" dirty="0"/>
          </a:p>
        </p:txBody>
      </p:sp>
      <p:pic>
        <p:nvPicPr>
          <p:cNvPr id="4" name="Billede 3"/>
          <p:cNvPicPr>
            <a:picLocks noChangeAspect="1"/>
          </p:cNvPicPr>
          <p:nvPr/>
        </p:nvPicPr>
        <p:blipFill>
          <a:blip r:embed="rId2" cstate="print">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8392700" y="5978429"/>
            <a:ext cx="578987" cy="605404"/>
          </a:xfrm>
          <a:prstGeom prst="rect">
            <a:avLst/>
          </a:prstGeom>
        </p:spPr>
      </p:pic>
      <p:sp>
        <p:nvSpPr>
          <p:cNvPr id="6" name="Control 1"/>
          <p:cNvSpPr>
            <a:spLocks noChangeArrowheads="1" noChangeShapeType="1"/>
          </p:cNvSpPr>
          <p:nvPr/>
        </p:nvSpPr>
        <p:spPr bwMode="auto">
          <a:xfrm>
            <a:off x="11523663" y="2574925"/>
            <a:ext cx="3162300" cy="5572125"/>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8" name="Control 1"/>
          <p:cNvSpPr>
            <a:spLocks noChangeArrowheads="1" noChangeShapeType="1"/>
          </p:cNvSpPr>
          <p:nvPr/>
        </p:nvSpPr>
        <p:spPr bwMode="auto">
          <a:xfrm>
            <a:off x="14878050" y="2840038"/>
            <a:ext cx="2997200" cy="360521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10" name="Control 2"/>
          <p:cNvSpPr>
            <a:spLocks noChangeArrowheads="1" noChangeShapeType="1"/>
          </p:cNvSpPr>
          <p:nvPr/>
        </p:nvSpPr>
        <p:spPr bwMode="auto">
          <a:xfrm>
            <a:off x="14887575" y="6584950"/>
            <a:ext cx="2986088" cy="3802063"/>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7" name="Control 1"/>
          <p:cNvSpPr>
            <a:spLocks noChangeArrowheads="1" noChangeShapeType="1"/>
          </p:cNvSpPr>
          <p:nvPr/>
        </p:nvSpPr>
        <p:spPr bwMode="auto">
          <a:xfrm>
            <a:off x="3929063" y="6592888"/>
            <a:ext cx="2924175" cy="4467225"/>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14" name="Control 2"/>
          <p:cNvSpPr>
            <a:spLocks noChangeArrowheads="1" noChangeShapeType="1"/>
          </p:cNvSpPr>
          <p:nvPr/>
        </p:nvSpPr>
        <p:spPr bwMode="auto">
          <a:xfrm>
            <a:off x="7296150" y="8237538"/>
            <a:ext cx="3030538" cy="124936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16" name="Control 3"/>
          <p:cNvSpPr>
            <a:spLocks noChangeArrowheads="1" noChangeShapeType="1"/>
          </p:cNvSpPr>
          <p:nvPr/>
        </p:nvSpPr>
        <p:spPr bwMode="auto">
          <a:xfrm>
            <a:off x="3681413" y="12984163"/>
            <a:ext cx="2932112" cy="838200"/>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12" name="Control 1"/>
          <p:cNvSpPr>
            <a:spLocks noChangeArrowheads="1" noChangeShapeType="1"/>
          </p:cNvSpPr>
          <p:nvPr/>
        </p:nvSpPr>
        <p:spPr bwMode="auto">
          <a:xfrm>
            <a:off x="3879850" y="6273800"/>
            <a:ext cx="2924175" cy="4294188"/>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18" name="Control 2"/>
          <p:cNvSpPr>
            <a:spLocks noChangeArrowheads="1" noChangeShapeType="1"/>
          </p:cNvSpPr>
          <p:nvPr/>
        </p:nvSpPr>
        <p:spPr bwMode="auto">
          <a:xfrm>
            <a:off x="7296150" y="8053388"/>
            <a:ext cx="3030538" cy="1241425"/>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20" name="Control 3"/>
          <p:cNvSpPr>
            <a:spLocks noChangeArrowheads="1" noChangeShapeType="1"/>
          </p:cNvSpPr>
          <p:nvPr/>
        </p:nvSpPr>
        <p:spPr bwMode="auto">
          <a:xfrm>
            <a:off x="3692525" y="12793663"/>
            <a:ext cx="2932113" cy="838200"/>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22" name="Control 4"/>
          <p:cNvSpPr>
            <a:spLocks noChangeArrowheads="1" noChangeShapeType="1"/>
          </p:cNvSpPr>
          <p:nvPr/>
        </p:nvSpPr>
        <p:spPr bwMode="auto">
          <a:xfrm>
            <a:off x="7315200" y="13039725"/>
            <a:ext cx="3016250" cy="709613"/>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9" name="Control 1"/>
          <p:cNvSpPr>
            <a:spLocks noChangeArrowheads="1" noChangeShapeType="1"/>
          </p:cNvSpPr>
          <p:nvPr/>
        </p:nvSpPr>
        <p:spPr bwMode="auto">
          <a:xfrm>
            <a:off x="3879850" y="6273800"/>
            <a:ext cx="2924175" cy="4294188"/>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15" name="Control 2"/>
          <p:cNvSpPr>
            <a:spLocks noChangeArrowheads="1" noChangeShapeType="1"/>
          </p:cNvSpPr>
          <p:nvPr/>
        </p:nvSpPr>
        <p:spPr bwMode="auto">
          <a:xfrm>
            <a:off x="3692525" y="12793663"/>
            <a:ext cx="2932113" cy="838200"/>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23" name="Control 3"/>
          <p:cNvSpPr>
            <a:spLocks noChangeArrowheads="1" noChangeShapeType="1"/>
          </p:cNvSpPr>
          <p:nvPr/>
        </p:nvSpPr>
        <p:spPr bwMode="auto">
          <a:xfrm>
            <a:off x="7296150" y="8053388"/>
            <a:ext cx="3030538" cy="1241425"/>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13" name="Control 1">
            <a:extLst>
              <a:ext uri="{FF2B5EF4-FFF2-40B4-BE49-F238E27FC236}">
                <a16:creationId xmlns:a16="http://schemas.microsoft.com/office/drawing/2014/main" id="{C63C5F0C-74A0-4E05-B5A0-00A945D549BC}"/>
              </a:ext>
            </a:extLst>
          </p:cNvPr>
          <p:cNvSpPr>
            <a:spLocks noChangeArrowheads="1" noChangeShapeType="1"/>
          </p:cNvSpPr>
          <p:nvPr/>
        </p:nvSpPr>
        <p:spPr bwMode="auto">
          <a:xfrm>
            <a:off x="3692525" y="12793663"/>
            <a:ext cx="2932113" cy="838200"/>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21" name="Control 2">
            <a:extLst>
              <a:ext uri="{FF2B5EF4-FFF2-40B4-BE49-F238E27FC236}">
                <a16:creationId xmlns:a16="http://schemas.microsoft.com/office/drawing/2014/main" id="{C17E285E-E49E-4D6B-9CAF-85F4ADBE0466}"/>
              </a:ext>
            </a:extLst>
          </p:cNvPr>
          <p:cNvSpPr>
            <a:spLocks noChangeArrowheads="1" noChangeShapeType="1"/>
          </p:cNvSpPr>
          <p:nvPr/>
        </p:nvSpPr>
        <p:spPr bwMode="auto">
          <a:xfrm>
            <a:off x="4734812" y="8218243"/>
            <a:ext cx="3550437" cy="1677343"/>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25" name="Control 3">
            <a:extLst>
              <a:ext uri="{FF2B5EF4-FFF2-40B4-BE49-F238E27FC236}">
                <a16:creationId xmlns:a16="http://schemas.microsoft.com/office/drawing/2014/main" id="{7E4017AC-170C-49D6-87DC-FAD680AE3A28}"/>
              </a:ext>
            </a:extLst>
          </p:cNvPr>
          <p:cNvSpPr>
            <a:spLocks noChangeArrowheads="1" noChangeShapeType="1"/>
          </p:cNvSpPr>
          <p:nvPr/>
        </p:nvSpPr>
        <p:spPr bwMode="auto">
          <a:xfrm>
            <a:off x="3800475" y="6411913"/>
            <a:ext cx="2924175" cy="4294187"/>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graphicFrame>
        <p:nvGraphicFramePr>
          <p:cNvPr id="3" name="Tabel 2">
            <a:extLst>
              <a:ext uri="{FF2B5EF4-FFF2-40B4-BE49-F238E27FC236}">
                <a16:creationId xmlns:a16="http://schemas.microsoft.com/office/drawing/2014/main" id="{90B1F794-0E9B-2B28-F5FB-3DD0A0A5882A}"/>
              </a:ext>
            </a:extLst>
          </p:cNvPr>
          <p:cNvGraphicFramePr>
            <a:graphicFrameLocks noGrp="1"/>
          </p:cNvGraphicFramePr>
          <p:nvPr>
            <p:extLst>
              <p:ext uri="{D42A27DB-BD31-4B8C-83A1-F6EECF244321}">
                <p14:modId xmlns:p14="http://schemas.microsoft.com/office/powerpoint/2010/main" val="79076946"/>
              </p:ext>
            </p:extLst>
          </p:nvPr>
        </p:nvGraphicFramePr>
        <p:xfrm>
          <a:off x="770659" y="1636712"/>
          <a:ext cx="3460242" cy="2249758"/>
        </p:xfrm>
        <a:graphic>
          <a:graphicData uri="http://schemas.openxmlformats.org/drawingml/2006/table">
            <a:tbl>
              <a:tblPr/>
              <a:tblGrid>
                <a:gridCol w="973708">
                  <a:extLst>
                    <a:ext uri="{9D8B030D-6E8A-4147-A177-3AD203B41FA5}">
                      <a16:colId xmlns:a16="http://schemas.microsoft.com/office/drawing/2014/main" val="3359287113"/>
                    </a:ext>
                  </a:extLst>
                </a:gridCol>
                <a:gridCol w="750692">
                  <a:extLst>
                    <a:ext uri="{9D8B030D-6E8A-4147-A177-3AD203B41FA5}">
                      <a16:colId xmlns:a16="http://schemas.microsoft.com/office/drawing/2014/main" val="30514912"/>
                    </a:ext>
                  </a:extLst>
                </a:gridCol>
                <a:gridCol w="908343">
                  <a:extLst>
                    <a:ext uri="{9D8B030D-6E8A-4147-A177-3AD203B41FA5}">
                      <a16:colId xmlns:a16="http://schemas.microsoft.com/office/drawing/2014/main" val="3770089289"/>
                    </a:ext>
                  </a:extLst>
                </a:gridCol>
                <a:gridCol w="827499">
                  <a:extLst>
                    <a:ext uri="{9D8B030D-6E8A-4147-A177-3AD203B41FA5}">
                      <a16:colId xmlns:a16="http://schemas.microsoft.com/office/drawing/2014/main" val="300907568"/>
                    </a:ext>
                  </a:extLst>
                </a:gridCol>
              </a:tblGrid>
              <a:tr h="151473">
                <a:tc gridSpan="4">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Kredsstyrelsens indstilling til  kredskontingent 2024</a:t>
                      </a:r>
                      <a:endParaRPr lang="da-DK" sz="1000" kern="1400">
                        <a:ln>
                          <a:noFill/>
                        </a:ln>
                        <a:solidFill>
                          <a:srgbClr val="212120"/>
                        </a:solidFill>
                        <a:effectLst/>
                        <a:latin typeface="Times New Roman" panose="02020603050405020304" pitchFamily="18" charset="0"/>
                      </a:endParaRPr>
                    </a:p>
                  </a:txBody>
                  <a:tcPr marL="9538" marR="9538" marT="9538" marB="0" anchor="b">
                    <a:lnL w="12700" cap="flat" cmpd="sng" algn="ctr">
                      <a:solidFill>
                        <a:srgbClr val="009900"/>
                      </a:solidFill>
                      <a:prstDash val="solid"/>
                      <a:round/>
                      <a:headEnd type="none" w="med" len="med"/>
                      <a:tailEnd type="none" w="med" len="med"/>
                    </a:lnL>
                    <a:lnR w="12700" cap="flat" cmpd="sng" algn="ctr">
                      <a:solidFill>
                        <a:srgbClr val="009900"/>
                      </a:solidFill>
                      <a:prstDash val="solid"/>
                      <a:round/>
                      <a:headEnd type="none" w="med" len="med"/>
                      <a:tailEnd type="none" w="med" len="med"/>
                    </a:lnR>
                    <a:lnT w="12700" cap="flat" cmpd="sng" algn="ctr">
                      <a:solidFill>
                        <a:srgbClr val="009900"/>
                      </a:solidFill>
                      <a:prstDash val="solid"/>
                      <a:round/>
                      <a:headEnd type="none" w="med" len="med"/>
                      <a:tailEnd type="none" w="med" len="med"/>
                    </a:lnT>
                    <a:lnB>
                      <a:noFill/>
                    </a:lnB>
                  </a:tcPr>
                </a:tc>
                <a:tc hMerge="1">
                  <a:txBody>
                    <a:bodyPr/>
                    <a:lstStyle/>
                    <a:p>
                      <a:endParaRPr lang="da-DK"/>
                    </a:p>
                  </a:txBody>
                  <a:tcPr/>
                </a:tc>
                <a:tc hMerge="1">
                  <a:txBody>
                    <a:bodyPr/>
                    <a:lstStyle/>
                    <a:p>
                      <a:endParaRPr lang="da-DK"/>
                    </a:p>
                  </a:txBody>
                  <a:tcPr/>
                </a:tc>
                <a:tc hMerge="1">
                  <a:txBody>
                    <a:bodyPr/>
                    <a:lstStyle/>
                    <a:p>
                      <a:endParaRPr lang="da-DK"/>
                    </a:p>
                  </a:txBody>
                  <a:tcPr/>
                </a:tc>
                <a:extLst>
                  <a:ext uri="{0D108BD9-81ED-4DB2-BD59-A6C34878D82A}">
                    <a16:rowId xmlns:a16="http://schemas.microsoft.com/office/drawing/2014/main" val="1324562456"/>
                  </a:ext>
                </a:extLst>
              </a:tr>
              <a:tr h="144043">
                <a:tc>
                  <a:txBody>
                    <a:bodyPr/>
                    <a:lstStyle/>
                    <a:p>
                      <a:pPr marR="0" indent="0" algn="l" rtl="0">
                        <a:spcBef>
                          <a:spcPts val="0"/>
                        </a:spcBef>
                        <a:spcAft>
                          <a:spcPts val="1400"/>
                        </a:spcAft>
                      </a:pPr>
                      <a:r>
                        <a:rPr lang="da-DK" sz="1000" b="1"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38" marR="9538" marT="9538"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38" marR="9538" marT="9538" marB="0" anchor="b">
                    <a:lnL>
                      <a:noFill/>
                    </a:lnL>
                    <a:lnR>
                      <a:noFill/>
                    </a:lnR>
                    <a:lnT>
                      <a:noFill/>
                    </a:lnT>
                    <a:lnB>
                      <a:noFill/>
                    </a:lnB>
                  </a:tcPr>
                </a:tc>
                <a:tc>
                  <a:txBody>
                    <a:bodyPr/>
                    <a:lstStyle/>
                    <a:p>
                      <a:pPr marR="0" indent="0" algn="l"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38" marR="9538" marT="9538" marB="0" anchor="b">
                    <a:lnL>
                      <a:noFill/>
                    </a:lnL>
                    <a:lnR>
                      <a:noFill/>
                    </a:lnR>
                    <a:lnT>
                      <a:noFill/>
                    </a:lnT>
                    <a:lnB>
                      <a:noFill/>
                    </a:lnB>
                  </a:tcPr>
                </a:tc>
                <a:tc>
                  <a:txBody>
                    <a:bodyPr/>
                    <a:lstStyle/>
                    <a:p>
                      <a:pPr marR="0" indent="0" algn="l"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38" marR="9538" marT="9538"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2754903958"/>
                  </a:ext>
                </a:extLst>
              </a:tr>
              <a:tr h="138773">
                <a:tc>
                  <a:txBody>
                    <a:bodyPr/>
                    <a:lstStyle/>
                    <a:p>
                      <a:pPr marR="0" indent="0" algn="l"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38" marR="9538" marT="9538"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38" marR="9538" marT="9538" marB="0" anchor="b">
                    <a:lnL>
                      <a:noFill/>
                    </a:lnL>
                    <a:lnR>
                      <a:noFill/>
                    </a:lnR>
                    <a:lnT>
                      <a:noFill/>
                    </a:lnT>
                    <a:lnB>
                      <a:noFill/>
                    </a:lnB>
                  </a:tcPr>
                </a:tc>
                <a:tc>
                  <a:txBody>
                    <a:bodyPr/>
                    <a:lstStyle/>
                    <a:p>
                      <a:pPr marR="0" indent="0" algn="r" rtl="0">
                        <a:spcBef>
                          <a:spcPts val="0"/>
                        </a:spcBef>
                        <a:spcAft>
                          <a:spcPts val="1400"/>
                        </a:spcAft>
                      </a:pPr>
                      <a:r>
                        <a:rPr lang="da-DK" sz="1000" b="1" kern="1400">
                          <a:ln>
                            <a:noFill/>
                          </a:ln>
                          <a:solidFill>
                            <a:srgbClr val="000000"/>
                          </a:solidFill>
                          <a:effectLst/>
                          <a:latin typeface="Arial" panose="020B0604020202020204" pitchFamily="34" charset="0"/>
                        </a:rPr>
                        <a:t>2024</a:t>
                      </a:r>
                      <a:endParaRPr lang="da-DK" sz="1000" kern="1400">
                        <a:ln>
                          <a:noFill/>
                        </a:ln>
                        <a:solidFill>
                          <a:srgbClr val="212120"/>
                        </a:solidFill>
                        <a:effectLst/>
                        <a:latin typeface="Times New Roman" panose="02020603050405020304" pitchFamily="18" charset="0"/>
                      </a:endParaRPr>
                    </a:p>
                  </a:txBody>
                  <a:tcPr marL="9538" marR="9538" marT="9538" marB="0" anchor="b">
                    <a:lnL>
                      <a:noFill/>
                    </a:lnL>
                    <a:lnR>
                      <a:noFill/>
                    </a:lnR>
                    <a:lnT>
                      <a:noFill/>
                    </a:lnT>
                    <a:lnB>
                      <a:noFill/>
                    </a:lnB>
                  </a:tcPr>
                </a:tc>
                <a:tc>
                  <a:txBody>
                    <a:bodyPr/>
                    <a:lstStyle/>
                    <a:p>
                      <a:pPr marR="0" indent="0" algn="r" rtl="0">
                        <a:spcBef>
                          <a:spcPts val="0"/>
                        </a:spcBef>
                        <a:spcAft>
                          <a:spcPts val="1400"/>
                        </a:spcAft>
                      </a:pPr>
                      <a:r>
                        <a:rPr lang="da-DK" sz="1000" b="1" kern="1400">
                          <a:ln>
                            <a:noFill/>
                          </a:ln>
                          <a:solidFill>
                            <a:srgbClr val="595959"/>
                          </a:solidFill>
                          <a:effectLst/>
                          <a:latin typeface="Arial" panose="020B0604020202020204" pitchFamily="34" charset="0"/>
                        </a:rPr>
                        <a:t>2023</a:t>
                      </a:r>
                      <a:endParaRPr lang="da-DK" sz="1000" kern="1400">
                        <a:ln>
                          <a:noFill/>
                        </a:ln>
                        <a:solidFill>
                          <a:srgbClr val="212120"/>
                        </a:solidFill>
                        <a:effectLst/>
                        <a:latin typeface="Times New Roman" panose="02020603050405020304" pitchFamily="18" charset="0"/>
                      </a:endParaRPr>
                    </a:p>
                  </a:txBody>
                  <a:tcPr marL="9538" marR="9538" marT="9538"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2255895327"/>
                  </a:ext>
                </a:extLst>
              </a:tr>
              <a:tr h="285979">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Fraktion 1 og 2 Lærere mv.</a:t>
                      </a:r>
                      <a:endParaRPr lang="da-DK" sz="1000" kern="1400">
                        <a:ln>
                          <a:noFill/>
                        </a:ln>
                        <a:solidFill>
                          <a:srgbClr val="212120"/>
                        </a:solidFill>
                        <a:effectLst/>
                        <a:latin typeface="Times New Roman" panose="02020603050405020304" pitchFamily="18" charset="0"/>
                      </a:endParaRPr>
                    </a:p>
                  </a:txBody>
                  <a:tcPr marL="9538" marR="9538" marT="9538"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dirty="0">
                          <a:ln>
                            <a:noFill/>
                          </a:ln>
                          <a:solidFill>
                            <a:srgbClr val="000000"/>
                          </a:solidFill>
                          <a:effectLst/>
                          <a:latin typeface="Arial" panose="020B0604020202020204" pitchFamily="34" charset="0"/>
                        </a:rPr>
                        <a:t> </a:t>
                      </a:r>
                      <a:endParaRPr lang="da-DK" sz="1000" kern="1400" dirty="0">
                        <a:ln>
                          <a:noFill/>
                        </a:ln>
                        <a:solidFill>
                          <a:srgbClr val="212120"/>
                        </a:solidFill>
                        <a:effectLst/>
                        <a:latin typeface="Times New Roman" panose="02020603050405020304" pitchFamily="18" charset="0"/>
                      </a:endParaRPr>
                    </a:p>
                  </a:txBody>
                  <a:tcPr marL="9538" marR="9538" marT="9538"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285,00</a:t>
                      </a:r>
                      <a:endParaRPr lang="da-DK" sz="1000" kern="1400">
                        <a:ln>
                          <a:noFill/>
                        </a:ln>
                        <a:solidFill>
                          <a:srgbClr val="212120"/>
                        </a:solidFill>
                        <a:effectLst/>
                        <a:latin typeface="Times New Roman" panose="02020603050405020304" pitchFamily="18" charset="0"/>
                      </a:endParaRPr>
                    </a:p>
                  </a:txBody>
                  <a:tcPr marL="9538" marR="9538" marT="9538"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595959"/>
                          </a:solidFill>
                          <a:effectLst/>
                          <a:latin typeface="Arial" panose="020B0604020202020204" pitchFamily="34" charset="0"/>
                        </a:rPr>
                        <a:t>285,00</a:t>
                      </a:r>
                      <a:endParaRPr lang="da-DK" sz="1000" kern="1400">
                        <a:ln>
                          <a:noFill/>
                        </a:ln>
                        <a:solidFill>
                          <a:srgbClr val="212120"/>
                        </a:solidFill>
                        <a:effectLst/>
                        <a:latin typeface="Times New Roman" panose="02020603050405020304" pitchFamily="18" charset="0"/>
                      </a:endParaRPr>
                    </a:p>
                  </a:txBody>
                  <a:tcPr marL="9538" marR="9538" marT="9538"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567671399"/>
                  </a:ext>
                </a:extLst>
              </a:tr>
              <a:tr h="285979">
                <a:tc>
                  <a:txBody>
                    <a:bodyPr/>
                    <a:lstStyle/>
                    <a:p>
                      <a:pPr marR="0" indent="0" algn="l" rtl="0">
                        <a:spcBef>
                          <a:spcPts val="0"/>
                        </a:spcBef>
                        <a:spcAft>
                          <a:spcPts val="1400"/>
                        </a:spcAft>
                      </a:pPr>
                      <a:r>
                        <a:rPr lang="da-DK" sz="1000" kern="1400" dirty="0">
                          <a:ln>
                            <a:noFill/>
                          </a:ln>
                          <a:solidFill>
                            <a:srgbClr val="000000"/>
                          </a:solidFill>
                          <a:effectLst/>
                          <a:latin typeface="Arial" panose="020B0604020202020204" pitchFamily="34" charset="0"/>
                        </a:rPr>
                        <a:t>Fraktion 4 Pensionister</a:t>
                      </a:r>
                      <a:endParaRPr lang="da-DK" sz="1000" kern="1400" dirty="0">
                        <a:ln>
                          <a:noFill/>
                        </a:ln>
                        <a:solidFill>
                          <a:srgbClr val="212120"/>
                        </a:solidFill>
                        <a:effectLst/>
                        <a:latin typeface="Times New Roman" panose="02020603050405020304" pitchFamily="18" charset="0"/>
                      </a:endParaRPr>
                    </a:p>
                  </a:txBody>
                  <a:tcPr marL="9538" marR="9538" marT="9538"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38" marR="9538" marT="9538"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25,00</a:t>
                      </a:r>
                      <a:endParaRPr lang="da-DK" sz="1000" kern="1400">
                        <a:ln>
                          <a:noFill/>
                        </a:ln>
                        <a:solidFill>
                          <a:srgbClr val="212120"/>
                        </a:solidFill>
                        <a:effectLst/>
                        <a:latin typeface="Times New Roman" panose="02020603050405020304" pitchFamily="18" charset="0"/>
                      </a:endParaRPr>
                    </a:p>
                  </a:txBody>
                  <a:tcPr marL="9538" marR="9538" marT="9538"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595959"/>
                          </a:solidFill>
                          <a:effectLst/>
                          <a:latin typeface="Arial" panose="020B0604020202020204" pitchFamily="34" charset="0"/>
                        </a:rPr>
                        <a:t>25,00</a:t>
                      </a:r>
                      <a:endParaRPr lang="da-DK" sz="1000" kern="1400">
                        <a:ln>
                          <a:noFill/>
                        </a:ln>
                        <a:solidFill>
                          <a:srgbClr val="212120"/>
                        </a:solidFill>
                        <a:effectLst/>
                        <a:latin typeface="Times New Roman" panose="02020603050405020304" pitchFamily="18" charset="0"/>
                      </a:endParaRPr>
                    </a:p>
                  </a:txBody>
                  <a:tcPr marL="9538" marR="9538" marT="9538"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1393052489"/>
                  </a:ext>
                </a:extLst>
              </a:tr>
              <a:tr h="144043">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38" marR="9538" marT="9538"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r"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38" marR="9538" marT="9538"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38" marR="9538" marT="9538"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38" marR="9538" marT="9538"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275282774"/>
                  </a:ext>
                </a:extLst>
              </a:tr>
              <a:tr h="156020">
                <a:tc gridSpan="3">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Beregningsgrundlag for budget</a:t>
                      </a:r>
                      <a:endParaRPr lang="da-DK" sz="1000" kern="1400">
                        <a:ln>
                          <a:noFill/>
                        </a:ln>
                        <a:solidFill>
                          <a:srgbClr val="212120"/>
                        </a:solidFill>
                        <a:effectLst/>
                        <a:latin typeface="Times New Roman" panose="02020603050405020304" pitchFamily="18" charset="0"/>
                      </a:endParaRPr>
                    </a:p>
                  </a:txBody>
                  <a:tcPr marL="9538" marR="9538" marT="9538" marB="0" anchor="b">
                    <a:lnL w="12700" cap="flat" cmpd="sng" algn="ctr">
                      <a:solidFill>
                        <a:srgbClr val="0099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lang="da-DK"/>
                    </a:p>
                  </a:txBody>
                  <a:tcPr/>
                </a:tc>
                <a:tc hMerge="1">
                  <a:txBody>
                    <a:bodyPr/>
                    <a:lstStyle/>
                    <a:p>
                      <a:endParaRPr lang="da-DK"/>
                    </a:p>
                  </a:txBody>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38" marR="9538" marT="9538" marB="0" anchor="b">
                    <a:lnL>
                      <a:noFill/>
                    </a:lnL>
                    <a:lnR w="12700" cap="flat" cmpd="sng" algn="ctr">
                      <a:solidFill>
                        <a:srgbClr val="0099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044847"/>
                  </a:ext>
                </a:extLst>
              </a:tr>
              <a:tr h="156020">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38" marR="9538" marT="9538" marB="0" anchor="b">
                    <a:lnL w="12700" cap="flat" cmpd="sng" algn="ctr">
                      <a:solidFill>
                        <a:srgbClr val="0099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Antal medl.</a:t>
                      </a:r>
                      <a:endParaRPr lang="da-DK" sz="1000" kern="1400">
                        <a:ln>
                          <a:noFill/>
                        </a:ln>
                        <a:solidFill>
                          <a:srgbClr val="212120"/>
                        </a:solidFill>
                        <a:effectLst/>
                        <a:latin typeface="Times New Roman" panose="02020603050405020304" pitchFamily="18" charset="0"/>
                      </a:endParaRPr>
                    </a:p>
                  </a:txBody>
                  <a:tcPr marL="9538" marR="9538" marT="953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Kontingentsats</a:t>
                      </a:r>
                      <a:endParaRPr lang="da-DK" sz="1000" kern="1400">
                        <a:ln>
                          <a:noFill/>
                        </a:ln>
                        <a:solidFill>
                          <a:srgbClr val="212120"/>
                        </a:solidFill>
                        <a:effectLst/>
                        <a:latin typeface="Times New Roman" panose="02020603050405020304" pitchFamily="18" charset="0"/>
                      </a:endParaRPr>
                    </a:p>
                  </a:txBody>
                  <a:tcPr marL="9538" marR="9538" marT="953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Kontingent</a:t>
                      </a:r>
                      <a:endParaRPr lang="da-DK" sz="1000" kern="1400">
                        <a:ln>
                          <a:noFill/>
                        </a:ln>
                        <a:solidFill>
                          <a:srgbClr val="212120"/>
                        </a:solidFill>
                        <a:effectLst/>
                        <a:latin typeface="Times New Roman" panose="02020603050405020304" pitchFamily="18" charset="0"/>
                      </a:endParaRPr>
                    </a:p>
                  </a:txBody>
                  <a:tcPr marL="9538" marR="9538" marT="9538" marB="0" anchor="b">
                    <a:lnL>
                      <a:noFill/>
                    </a:lnL>
                    <a:lnR w="12700" cap="flat" cmpd="sng" algn="ctr">
                      <a:solidFill>
                        <a:srgbClr val="0099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023552720"/>
                  </a:ext>
                </a:extLst>
              </a:tr>
              <a:tr h="144043">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38" marR="9538" marT="9538"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r"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38" marR="9538" marT="9538"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38" marR="9538" marT="9538"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212120"/>
                          </a:solidFill>
                          <a:effectLst/>
                          <a:latin typeface="Times New Roman" panose="02020603050405020304" pitchFamily="18" charset="0"/>
                        </a:rPr>
                        <a:t> </a:t>
                      </a:r>
                    </a:p>
                  </a:txBody>
                  <a:tcPr marL="9538" marR="9538" marT="9538"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79034253"/>
                  </a:ext>
                </a:extLst>
              </a:tr>
              <a:tr h="147765">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Fraktion 1-2</a:t>
                      </a:r>
                      <a:endParaRPr lang="da-DK" sz="1000" kern="1400">
                        <a:ln>
                          <a:noFill/>
                        </a:ln>
                        <a:solidFill>
                          <a:srgbClr val="212120"/>
                        </a:solidFill>
                        <a:effectLst/>
                        <a:latin typeface="Times New Roman" panose="02020603050405020304" pitchFamily="18" charset="0"/>
                      </a:endParaRPr>
                    </a:p>
                  </a:txBody>
                  <a:tcPr marL="9538" marR="9538" marT="9538"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440</a:t>
                      </a:r>
                      <a:endParaRPr lang="da-DK" sz="1000" kern="1400">
                        <a:ln>
                          <a:noFill/>
                        </a:ln>
                        <a:solidFill>
                          <a:srgbClr val="212120"/>
                        </a:solidFill>
                        <a:effectLst/>
                        <a:latin typeface="Times New Roman" panose="02020603050405020304" pitchFamily="18" charset="0"/>
                      </a:endParaRPr>
                    </a:p>
                  </a:txBody>
                  <a:tcPr marL="9538" marR="9538" marT="9538"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3.420,00</a:t>
                      </a:r>
                      <a:endParaRPr lang="da-DK" sz="1000" kern="1400">
                        <a:ln>
                          <a:noFill/>
                        </a:ln>
                        <a:solidFill>
                          <a:srgbClr val="212120"/>
                        </a:solidFill>
                        <a:effectLst/>
                        <a:latin typeface="Times New Roman" panose="02020603050405020304" pitchFamily="18" charset="0"/>
                      </a:endParaRPr>
                    </a:p>
                  </a:txBody>
                  <a:tcPr marL="9538" marR="9538" marT="9538" marB="0" anchor="b">
                    <a:lnL>
                      <a:noFill/>
                    </a:lnL>
                    <a:lnR>
                      <a:noFill/>
                    </a:lnR>
                    <a:lnT>
                      <a:noFill/>
                    </a:lnT>
                    <a:lnB>
                      <a:noFill/>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1.504.800,00</a:t>
                      </a:r>
                      <a:endParaRPr lang="da-DK" sz="1000" kern="1400">
                        <a:ln>
                          <a:noFill/>
                        </a:ln>
                        <a:solidFill>
                          <a:srgbClr val="212120"/>
                        </a:solidFill>
                        <a:effectLst/>
                        <a:latin typeface="Times New Roman" panose="02020603050405020304" pitchFamily="18" charset="0"/>
                      </a:endParaRPr>
                    </a:p>
                  </a:txBody>
                  <a:tcPr marL="9538" marR="9538" marT="9538"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1640664299"/>
                  </a:ext>
                </a:extLst>
              </a:tr>
              <a:tr h="156020">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Fraktion 4</a:t>
                      </a:r>
                      <a:endParaRPr lang="da-DK" sz="1000" kern="1400">
                        <a:ln>
                          <a:noFill/>
                        </a:ln>
                        <a:solidFill>
                          <a:srgbClr val="212120"/>
                        </a:solidFill>
                        <a:effectLst/>
                        <a:latin typeface="Times New Roman" panose="02020603050405020304" pitchFamily="18" charset="0"/>
                      </a:endParaRPr>
                    </a:p>
                  </a:txBody>
                  <a:tcPr marL="9538" marR="9538" marT="9538" marB="0" anchor="b">
                    <a:lnL w="12700" cap="flat" cmpd="sng" algn="ctr">
                      <a:solidFill>
                        <a:srgbClr val="0099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59</a:t>
                      </a:r>
                      <a:endParaRPr lang="da-DK" sz="1000" kern="1400">
                        <a:ln>
                          <a:noFill/>
                        </a:ln>
                        <a:solidFill>
                          <a:srgbClr val="212120"/>
                        </a:solidFill>
                        <a:effectLst/>
                        <a:latin typeface="Times New Roman" panose="02020603050405020304" pitchFamily="18" charset="0"/>
                      </a:endParaRPr>
                    </a:p>
                  </a:txBody>
                  <a:tcPr marL="9538" marR="9538" marT="953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300,00</a:t>
                      </a:r>
                      <a:endParaRPr lang="da-DK" sz="1000" kern="1400">
                        <a:ln>
                          <a:noFill/>
                        </a:ln>
                        <a:solidFill>
                          <a:srgbClr val="212120"/>
                        </a:solidFill>
                        <a:effectLst/>
                        <a:latin typeface="Times New Roman" panose="02020603050405020304" pitchFamily="18" charset="0"/>
                      </a:endParaRPr>
                    </a:p>
                  </a:txBody>
                  <a:tcPr marL="9538" marR="9538" marT="953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17.700,00</a:t>
                      </a:r>
                      <a:endParaRPr lang="da-DK" sz="1000" kern="1400">
                        <a:ln>
                          <a:noFill/>
                        </a:ln>
                        <a:solidFill>
                          <a:srgbClr val="212120"/>
                        </a:solidFill>
                        <a:effectLst/>
                        <a:latin typeface="Times New Roman" panose="02020603050405020304" pitchFamily="18" charset="0"/>
                      </a:endParaRPr>
                    </a:p>
                  </a:txBody>
                  <a:tcPr marL="9538" marR="9538" marT="9538" marB="0" anchor="b">
                    <a:lnL>
                      <a:noFill/>
                    </a:lnL>
                    <a:lnR w="12700" cap="flat" cmpd="sng" algn="ctr">
                      <a:solidFill>
                        <a:srgbClr val="0099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5962363"/>
                  </a:ext>
                </a:extLst>
              </a:tr>
              <a:tr h="163640">
                <a:tc>
                  <a:txBody>
                    <a:bodyPr/>
                    <a:lstStyle/>
                    <a:p>
                      <a:pPr marR="0" indent="0" algn="l" rtl="0">
                        <a:spcBef>
                          <a:spcPts val="0"/>
                        </a:spcBef>
                        <a:spcAft>
                          <a:spcPts val="1400"/>
                        </a:spcAft>
                      </a:pPr>
                      <a:r>
                        <a:rPr lang="da-DK" sz="1000" kern="1400">
                          <a:ln>
                            <a:noFill/>
                          </a:ln>
                          <a:solidFill>
                            <a:srgbClr val="000000"/>
                          </a:solidFill>
                          <a:effectLst/>
                          <a:latin typeface="Arial" panose="020B0604020202020204" pitchFamily="34" charset="0"/>
                        </a:rPr>
                        <a:t>Total</a:t>
                      </a:r>
                      <a:endParaRPr lang="da-DK" sz="1000" kern="1400">
                        <a:ln>
                          <a:noFill/>
                        </a:ln>
                        <a:solidFill>
                          <a:srgbClr val="212120"/>
                        </a:solidFill>
                        <a:effectLst/>
                        <a:latin typeface="Times New Roman" panose="02020603050405020304" pitchFamily="18" charset="0"/>
                      </a:endParaRPr>
                    </a:p>
                  </a:txBody>
                  <a:tcPr marL="9538" marR="9538" marT="9538" marB="0" anchor="b">
                    <a:lnL w="12700" cap="flat" cmpd="sng" algn="ctr">
                      <a:solidFill>
                        <a:srgbClr val="0099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9900"/>
                      </a:solidFill>
                      <a:prstDash val="solid"/>
                      <a:round/>
                      <a:headEnd type="none" w="med" len="med"/>
                      <a:tailEnd type="none" w="med" len="med"/>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499</a:t>
                      </a:r>
                      <a:endParaRPr lang="da-DK" sz="1000" kern="1400">
                        <a:ln>
                          <a:noFill/>
                        </a:ln>
                        <a:solidFill>
                          <a:srgbClr val="212120"/>
                        </a:solidFill>
                        <a:effectLst/>
                        <a:latin typeface="Times New Roman" panose="02020603050405020304" pitchFamily="18" charset="0"/>
                      </a:endParaRPr>
                    </a:p>
                  </a:txBody>
                  <a:tcPr marL="9538" marR="9538" marT="9538" marB="0" anchor="b">
                    <a:lnL>
                      <a:noFill/>
                    </a:lnL>
                    <a:lnR>
                      <a:noFill/>
                    </a:lnR>
                    <a:lnT w="6350" cap="flat" cmpd="sng" algn="ctr">
                      <a:solidFill>
                        <a:srgbClr val="000000"/>
                      </a:solidFill>
                      <a:prstDash val="solid"/>
                      <a:round/>
                      <a:headEnd type="none" w="med" len="med"/>
                      <a:tailEnd type="none" w="med" len="med"/>
                    </a:lnT>
                    <a:lnB w="12700" cap="flat" cmpd="sng" algn="ctr">
                      <a:solidFill>
                        <a:srgbClr val="009900"/>
                      </a:solidFill>
                      <a:prstDash val="solid"/>
                      <a:round/>
                      <a:headEnd type="none" w="med" len="med"/>
                      <a:tailEnd type="none" w="med" len="med"/>
                    </a:lnB>
                  </a:tcPr>
                </a:tc>
                <a:tc>
                  <a:txBody>
                    <a:bodyPr/>
                    <a:lstStyle/>
                    <a:p>
                      <a:pPr marR="0" indent="0" algn="r" rtl="0">
                        <a:spcBef>
                          <a:spcPts val="0"/>
                        </a:spcBef>
                        <a:spcAft>
                          <a:spcPts val="1400"/>
                        </a:spcAft>
                      </a:pPr>
                      <a:r>
                        <a:rPr lang="da-DK" sz="1000" kern="1400">
                          <a:ln>
                            <a:noFill/>
                          </a:ln>
                          <a:solidFill>
                            <a:srgbClr val="000000"/>
                          </a:solidFill>
                          <a:effectLst/>
                          <a:latin typeface="Arial" panose="020B0604020202020204" pitchFamily="34" charset="0"/>
                        </a:rPr>
                        <a:t> </a:t>
                      </a:r>
                      <a:endParaRPr lang="da-DK" sz="1000" kern="1400">
                        <a:ln>
                          <a:noFill/>
                        </a:ln>
                        <a:solidFill>
                          <a:srgbClr val="212120"/>
                        </a:solidFill>
                        <a:effectLst/>
                        <a:latin typeface="Times New Roman" panose="02020603050405020304" pitchFamily="18" charset="0"/>
                      </a:endParaRPr>
                    </a:p>
                  </a:txBody>
                  <a:tcPr marL="9538" marR="9538" marT="9538" marB="0" anchor="b">
                    <a:lnL>
                      <a:noFill/>
                    </a:lnL>
                    <a:lnR>
                      <a:noFill/>
                    </a:lnR>
                    <a:lnT w="6350" cap="flat" cmpd="sng" algn="ctr">
                      <a:solidFill>
                        <a:srgbClr val="000000"/>
                      </a:solidFill>
                      <a:prstDash val="solid"/>
                      <a:round/>
                      <a:headEnd type="none" w="med" len="med"/>
                      <a:tailEnd type="none" w="med" len="med"/>
                    </a:lnT>
                    <a:lnB w="12700" cap="flat" cmpd="sng" algn="ctr">
                      <a:solidFill>
                        <a:srgbClr val="009900"/>
                      </a:solidFill>
                      <a:prstDash val="solid"/>
                      <a:round/>
                      <a:headEnd type="none" w="med" len="med"/>
                      <a:tailEnd type="none" w="med" len="med"/>
                    </a:lnB>
                  </a:tcPr>
                </a:tc>
                <a:tc>
                  <a:txBody>
                    <a:bodyPr/>
                    <a:lstStyle/>
                    <a:p>
                      <a:pPr marR="0" indent="0" algn="r" rtl="0">
                        <a:spcBef>
                          <a:spcPts val="0"/>
                        </a:spcBef>
                        <a:spcAft>
                          <a:spcPts val="1400"/>
                        </a:spcAft>
                      </a:pPr>
                      <a:r>
                        <a:rPr lang="da-DK" sz="1000" kern="1400" dirty="0">
                          <a:ln>
                            <a:noFill/>
                          </a:ln>
                          <a:solidFill>
                            <a:srgbClr val="000000"/>
                          </a:solidFill>
                          <a:effectLst/>
                          <a:latin typeface="Arial" panose="020B0604020202020204" pitchFamily="34" charset="0"/>
                        </a:rPr>
                        <a:t>1.522.500,00</a:t>
                      </a:r>
                      <a:endParaRPr lang="da-DK" sz="1000" kern="1400" dirty="0">
                        <a:ln>
                          <a:noFill/>
                        </a:ln>
                        <a:solidFill>
                          <a:srgbClr val="212120"/>
                        </a:solidFill>
                        <a:effectLst/>
                        <a:latin typeface="Times New Roman" panose="02020603050405020304" pitchFamily="18" charset="0"/>
                      </a:endParaRPr>
                    </a:p>
                  </a:txBody>
                  <a:tcPr marL="9538" marR="9538" marT="9538" marB="0" anchor="b">
                    <a:lnL>
                      <a:noFill/>
                    </a:lnL>
                    <a:lnR w="12700" cap="flat" cmpd="sng" algn="ctr">
                      <a:solidFill>
                        <a:srgbClr val="0099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9900"/>
                      </a:solidFill>
                      <a:prstDash val="solid"/>
                      <a:round/>
                      <a:headEnd type="none" w="med" len="med"/>
                      <a:tailEnd type="none" w="med" len="med"/>
                    </a:lnB>
                  </a:tcPr>
                </a:tc>
                <a:extLst>
                  <a:ext uri="{0D108BD9-81ED-4DB2-BD59-A6C34878D82A}">
                    <a16:rowId xmlns:a16="http://schemas.microsoft.com/office/drawing/2014/main" val="1216401012"/>
                  </a:ext>
                </a:extLst>
              </a:tr>
            </a:tbl>
          </a:graphicData>
        </a:graphic>
      </p:graphicFrame>
      <p:sp>
        <p:nvSpPr>
          <p:cNvPr id="11" name="Control 1">
            <a:extLst>
              <a:ext uri="{FF2B5EF4-FFF2-40B4-BE49-F238E27FC236}">
                <a16:creationId xmlns:a16="http://schemas.microsoft.com/office/drawing/2014/main" id="{942DE9D3-653D-5B6B-6D0F-2BCBC141015C}"/>
              </a:ext>
            </a:extLst>
          </p:cNvPr>
          <p:cNvSpPr>
            <a:spLocks noChangeArrowheads="1" noChangeShapeType="1"/>
          </p:cNvSpPr>
          <p:nvPr/>
        </p:nvSpPr>
        <p:spPr bwMode="auto">
          <a:xfrm>
            <a:off x="588877" y="6852512"/>
            <a:ext cx="3460750" cy="2073275"/>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da-DK"/>
          </a:p>
        </p:txBody>
      </p:sp>
      <p:graphicFrame>
        <p:nvGraphicFramePr>
          <p:cNvPr id="17" name="Tabel 16">
            <a:extLst>
              <a:ext uri="{FF2B5EF4-FFF2-40B4-BE49-F238E27FC236}">
                <a16:creationId xmlns:a16="http://schemas.microsoft.com/office/drawing/2014/main" id="{4F20DF87-6FBD-6CBE-AC0C-A5237E5AEE68}"/>
              </a:ext>
            </a:extLst>
          </p:cNvPr>
          <p:cNvGraphicFramePr>
            <a:graphicFrameLocks noGrp="1"/>
          </p:cNvGraphicFramePr>
          <p:nvPr>
            <p:extLst>
              <p:ext uri="{D42A27DB-BD31-4B8C-83A1-F6EECF244321}">
                <p14:modId xmlns:p14="http://schemas.microsoft.com/office/powerpoint/2010/main" val="999602886"/>
              </p:ext>
            </p:extLst>
          </p:nvPr>
        </p:nvGraphicFramePr>
        <p:xfrm>
          <a:off x="4440668" y="1628809"/>
          <a:ext cx="3460241" cy="4955012"/>
        </p:xfrm>
        <a:graphic>
          <a:graphicData uri="http://schemas.openxmlformats.org/drawingml/2006/table">
            <a:tbl>
              <a:tblPr/>
              <a:tblGrid>
                <a:gridCol w="1682232">
                  <a:extLst>
                    <a:ext uri="{9D8B030D-6E8A-4147-A177-3AD203B41FA5}">
                      <a16:colId xmlns:a16="http://schemas.microsoft.com/office/drawing/2014/main" val="848751205"/>
                    </a:ext>
                  </a:extLst>
                </a:gridCol>
                <a:gridCol w="167707">
                  <a:extLst>
                    <a:ext uri="{9D8B030D-6E8A-4147-A177-3AD203B41FA5}">
                      <a16:colId xmlns:a16="http://schemas.microsoft.com/office/drawing/2014/main" val="3313144174"/>
                    </a:ext>
                  </a:extLst>
                </a:gridCol>
                <a:gridCol w="759332">
                  <a:extLst>
                    <a:ext uri="{9D8B030D-6E8A-4147-A177-3AD203B41FA5}">
                      <a16:colId xmlns:a16="http://schemas.microsoft.com/office/drawing/2014/main" val="3962387090"/>
                    </a:ext>
                  </a:extLst>
                </a:gridCol>
                <a:gridCol w="850970">
                  <a:extLst>
                    <a:ext uri="{9D8B030D-6E8A-4147-A177-3AD203B41FA5}">
                      <a16:colId xmlns:a16="http://schemas.microsoft.com/office/drawing/2014/main" val="577529974"/>
                    </a:ext>
                  </a:extLst>
                </a:gridCol>
              </a:tblGrid>
              <a:tr h="287624">
                <a:tc>
                  <a:txBody>
                    <a:bodyPr/>
                    <a:lstStyle/>
                    <a:p>
                      <a:pPr marR="0" indent="0" algn="l" rtl="0">
                        <a:spcBef>
                          <a:spcPts val="0"/>
                        </a:spcBef>
                        <a:spcAft>
                          <a:spcPts val="1400"/>
                        </a:spcAft>
                      </a:pPr>
                      <a:r>
                        <a:rPr lang="da-DK" sz="800" b="1" kern="1400" dirty="0">
                          <a:ln>
                            <a:noFill/>
                          </a:ln>
                          <a:solidFill>
                            <a:srgbClr val="000000"/>
                          </a:solidFill>
                          <a:effectLst/>
                          <a:latin typeface="Arial" panose="020B0604020202020204" pitchFamily="34" charset="0"/>
                        </a:rPr>
                        <a:t>BUDGETFORSLAG 2024</a:t>
                      </a:r>
                      <a:endParaRPr lang="da-DK" sz="800" kern="1400" dirty="0">
                        <a:ln>
                          <a:noFill/>
                        </a:ln>
                        <a:solidFill>
                          <a:srgbClr val="212120"/>
                        </a:solidFill>
                        <a:effectLst/>
                        <a:latin typeface="Times New Roman" panose="02020603050405020304" pitchFamily="18" charset="0"/>
                      </a:endParaRPr>
                    </a:p>
                  </a:txBody>
                  <a:tcPr marL="38053" marR="68145" marT="7972" marB="0" anchor="b">
                    <a:lnL w="12700" cap="flat" cmpd="sng" algn="ctr">
                      <a:solidFill>
                        <a:srgbClr val="009900"/>
                      </a:solidFill>
                      <a:prstDash val="solid"/>
                      <a:round/>
                      <a:headEnd type="none" w="med" len="med"/>
                      <a:tailEnd type="none" w="med" len="med"/>
                    </a:lnL>
                    <a:lnR>
                      <a:noFill/>
                    </a:lnR>
                    <a:lnT w="12700" cap="flat" cmpd="sng" algn="ctr">
                      <a:solidFill>
                        <a:srgbClr val="009900"/>
                      </a:solidFill>
                      <a:prstDash val="solid"/>
                      <a:round/>
                      <a:headEnd type="none" w="med" len="med"/>
                      <a:tailEnd type="none" w="med" len="med"/>
                    </a:lnT>
                    <a:lnB>
                      <a:noFill/>
                    </a:lnB>
                  </a:tcPr>
                </a:tc>
                <a:tc>
                  <a:txBody>
                    <a:bodyPr/>
                    <a:lstStyle/>
                    <a:p>
                      <a:pPr marR="0" indent="0" algn="l" rtl="0">
                        <a:spcBef>
                          <a:spcPts val="0"/>
                        </a:spcBef>
                        <a:spcAft>
                          <a:spcPts val="1400"/>
                        </a:spcAft>
                      </a:pPr>
                      <a:r>
                        <a:rPr lang="da-DK" sz="800" b="1" kern="1400">
                          <a:ln>
                            <a:noFill/>
                          </a:ln>
                          <a:solidFill>
                            <a:srgbClr val="000000"/>
                          </a:solidFill>
                          <a:effectLst/>
                          <a:latin typeface="Arial" panose="020B0604020202020204" pitchFamily="34" charset="0"/>
                        </a:rPr>
                        <a:t> </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w="12700" cap="flat" cmpd="sng" algn="ctr">
                      <a:solidFill>
                        <a:srgbClr val="009900"/>
                      </a:solidFill>
                      <a:prstDash val="solid"/>
                      <a:round/>
                      <a:headEnd type="none" w="med" len="med"/>
                      <a:tailEnd type="none" w="med" len="med"/>
                    </a:lnT>
                    <a:lnB>
                      <a:noFill/>
                    </a:lnB>
                  </a:tcPr>
                </a:tc>
                <a:tc>
                  <a:txBody>
                    <a:bodyPr/>
                    <a:lstStyle/>
                    <a:p>
                      <a:pPr marR="0" indent="0" algn="ctr" rtl="0">
                        <a:spcBef>
                          <a:spcPts val="0"/>
                        </a:spcBef>
                        <a:spcAft>
                          <a:spcPts val="1400"/>
                        </a:spcAft>
                      </a:pPr>
                      <a:r>
                        <a:rPr lang="da-DK" sz="800" b="1" kern="1400">
                          <a:ln>
                            <a:noFill/>
                          </a:ln>
                          <a:solidFill>
                            <a:srgbClr val="000000"/>
                          </a:solidFill>
                          <a:effectLst/>
                          <a:latin typeface="Arial" panose="020B0604020202020204" pitchFamily="34" charset="0"/>
                        </a:rPr>
                        <a:t>Budget 2024</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w="12700" cap="flat" cmpd="sng" algn="ctr">
                      <a:solidFill>
                        <a:srgbClr val="009900"/>
                      </a:solidFill>
                      <a:prstDash val="solid"/>
                      <a:round/>
                      <a:headEnd type="none" w="med" len="med"/>
                      <a:tailEnd type="none" w="med" len="med"/>
                    </a:lnT>
                    <a:lnB>
                      <a:noFill/>
                    </a:lnB>
                  </a:tcPr>
                </a:tc>
                <a:tc>
                  <a:txBody>
                    <a:bodyPr/>
                    <a:lstStyle/>
                    <a:p>
                      <a:pPr marR="0" indent="0" algn="ctr" rtl="0">
                        <a:spcBef>
                          <a:spcPts val="0"/>
                        </a:spcBef>
                        <a:spcAft>
                          <a:spcPts val="1400"/>
                        </a:spcAft>
                      </a:pPr>
                      <a:r>
                        <a:rPr lang="da-DK" sz="800" b="1" kern="1400" dirty="0">
                          <a:ln>
                            <a:noFill/>
                          </a:ln>
                          <a:solidFill>
                            <a:srgbClr val="000000"/>
                          </a:solidFill>
                          <a:effectLst/>
                          <a:latin typeface="Arial" panose="020B0604020202020204" pitchFamily="34" charset="0"/>
                        </a:rPr>
                        <a:t>Budget 2023</a:t>
                      </a:r>
                      <a:endParaRPr lang="da-DK" sz="800" kern="1400" dirty="0">
                        <a:ln>
                          <a:noFill/>
                        </a:ln>
                        <a:solidFill>
                          <a:srgbClr val="212120"/>
                        </a:solidFill>
                        <a:effectLst/>
                        <a:latin typeface="Times New Roman" panose="02020603050405020304" pitchFamily="18" charset="0"/>
                      </a:endParaRPr>
                    </a:p>
                  </a:txBody>
                  <a:tcPr marL="38053" marR="68145" marT="7972" marB="0" anchor="b">
                    <a:lnL>
                      <a:noFill/>
                    </a:lnL>
                    <a:lnR w="12700" cap="flat" cmpd="sng" algn="ctr">
                      <a:solidFill>
                        <a:srgbClr val="009900"/>
                      </a:solidFill>
                      <a:prstDash val="solid"/>
                      <a:round/>
                      <a:headEnd type="none" w="med" len="med"/>
                      <a:tailEnd type="none" w="med" len="med"/>
                    </a:lnR>
                    <a:lnT w="12700" cap="flat" cmpd="sng" algn="ctr">
                      <a:solidFill>
                        <a:srgbClr val="009900"/>
                      </a:solidFill>
                      <a:prstDash val="solid"/>
                      <a:round/>
                      <a:headEnd type="none" w="med" len="med"/>
                      <a:tailEnd type="none" w="med" len="med"/>
                    </a:lnT>
                    <a:lnB>
                      <a:noFill/>
                    </a:lnB>
                  </a:tcPr>
                </a:tc>
                <a:extLst>
                  <a:ext uri="{0D108BD9-81ED-4DB2-BD59-A6C34878D82A}">
                    <a16:rowId xmlns:a16="http://schemas.microsoft.com/office/drawing/2014/main" val="454821254"/>
                  </a:ext>
                </a:extLst>
              </a:tr>
              <a:tr h="157390">
                <a:tc>
                  <a:txBody>
                    <a:bodyPr/>
                    <a:lstStyle/>
                    <a:p>
                      <a:pPr marR="0" indent="0" algn="ctr" rtl="0">
                        <a:spcBef>
                          <a:spcPts val="0"/>
                        </a:spcBef>
                        <a:spcAft>
                          <a:spcPts val="1400"/>
                        </a:spcAft>
                      </a:pPr>
                      <a:r>
                        <a:rPr lang="da-DK" sz="800" b="1" kern="1400" dirty="0">
                          <a:ln>
                            <a:noFill/>
                          </a:ln>
                          <a:solidFill>
                            <a:srgbClr val="000000"/>
                          </a:solidFill>
                          <a:effectLst/>
                          <a:latin typeface="Arial" panose="020B0604020202020204" pitchFamily="34" charset="0"/>
                        </a:rPr>
                        <a:t> </a:t>
                      </a:r>
                      <a:endParaRPr lang="da-DK" sz="800" kern="1400" dirty="0">
                        <a:ln>
                          <a:noFill/>
                        </a:ln>
                        <a:solidFill>
                          <a:srgbClr val="212120"/>
                        </a:solidFill>
                        <a:effectLst/>
                        <a:latin typeface="Times New Roman" panose="02020603050405020304" pitchFamily="18" charset="0"/>
                      </a:endParaRPr>
                    </a:p>
                  </a:txBody>
                  <a:tcPr marL="38053" marR="68145" marT="7972"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ctr" rtl="0">
                        <a:spcBef>
                          <a:spcPts val="0"/>
                        </a:spcBef>
                        <a:spcAft>
                          <a:spcPts val="1400"/>
                        </a:spcAft>
                      </a:pPr>
                      <a:r>
                        <a:rPr lang="da-DK" sz="800" kern="1400">
                          <a:ln>
                            <a:noFill/>
                          </a:ln>
                          <a:solidFill>
                            <a:srgbClr val="212120"/>
                          </a:solidFill>
                          <a:effectLst/>
                          <a:latin typeface="Times New Roman" panose="02020603050405020304" pitchFamily="18" charset="0"/>
                        </a:rPr>
                        <a:t> </a:t>
                      </a:r>
                    </a:p>
                  </a:txBody>
                  <a:tcPr marL="38053" marR="68145" marT="7972" marB="0" anchor="b">
                    <a:lnL>
                      <a:noFill/>
                    </a:lnL>
                    <a:lnR>
                      <a:noFill/>
                    </a:lnR>
                    <a:lnT>
                      <a:noFill/>
                    </a:lnT>
                    <a:lnB>
                      <a:noFill/>
                    </a:lnB>
                  </a:tcPr>
                </a:tc>
                <a:tc>
                  <a:txBody>
                    <a:bodyPr/>
                    <a:lstStyle/>
                    <a:p>
                      <a:pPr marR="0" indent="0" algn="ctr" rtl="0">
                        <a:spcBef>
                          <a:spcPts val="0"/>
                        </a:spcBef>
                        <a:spcAft>
                          <a:spcPts val="1400"/>
                        </a:spcAft>
                      </a:pPr>
                      <a:r>
                        <a:rPr lang="da-DK" sz="800" kern="1400">
                          <a:ln>
                            <a:noFill/>
                          </a:ln>
                          <a:solidFill>
                            <a:srgbClr val="212120"/>
                          </a:solidFill>
                          <a:effectLst/>
                          <a:latin typeface="Times New Roman" panose="02020603050405020304" pitchFamily="18" charset="0"/>
                        </a:rPr>
                        <a:t> </a:t>
                      </a:r>
                    </a:p>
                  </a:txBody>
                  <a:tcPr marL="38053" marR="68145" marT="7972" marB="0" anchor="b">
                    <a:lnL>
                      <a:noFill/>
                    </a:lnL>
                    <a:lnR>
                      <a:noFill/>
                    </a:lnR>
                    <a:lnT>
                      <a:noFill/>
                    </a:lnT>
                    <a:lnB>
                      <a:noFill/>
                    </a:lnB>
                  </a:tcPr>
                </a:tc>
                <a:tc>
                  <a:txBody>
                    <a:bodyPr/>
                    <a:lstStyle/>
                    <a:p>
                      <a:pPr marR="0" indent="0" algn="ctr" rtl="0">
                        <a:spcBef>
                          <a:spcPts val="0"/>
                        </a:spcBef>
                        <a:spcAft>
                          <a:spcPts val="1400"/>
                        </a:spcAft>
                      </a:pPr>
                      <a:r>
                        <a:rPr lang="da-DK" sz="800" kern="1400">
                          <a:ln>
                            <a:noFill/>
                          </a:ln>
                          <a:solidFill>
                            <a:srgbClr val="212120"/>
                          </a:solidFill>
                          <a:effectLst/>
                          <a:latin typeface="Times New Roman" panose="02020603050405020304" pitchFamily="18" charset="0"/>
                        </a:rPr>
                        <a:t> </a:t>
                      </a:r>
                    </a:p>
                  </a:txBody>
                  <a:tcPr marL="38053" marR="68145" marT="7972"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33450196"/>
                  </a:ext>
                </a:extLst>
              </a:tr>
              <a:tr h="157390">
                <a:tc>
                  <a:txBody>
                    <a:bodyPr/>
                    <a:lstStyle/>
                    <a:p>
                      <a:pPr marR="0" indent="0" algn="ctr" rtl="0">
                        <a:spcBef>
                          <a:spcPts val="0"/>
                        </a:spcBef>
                        <a:spcAft>
                          <a:spcPts val="1400"/>
                        </a:spcAft>
                      </a:pPr>
                      <a:r>
                        <a:rPr lang="da-DK" sz="800" b="1" kern="1400" dirty="0">
                          <a:ln>
                            <a:noFill/>
                          </a:ln>
                          <a:solidFill>
                            <a:srgbClr val="000000"/>
                          </a:solidFill>
                          <a:effectLst/>
                          <a:latin typeface="Arial" panose="020B0604020202020204" pitchFamily="34" charset="0"/>
                        </a:rPr>
                        <a:t>Kredskassen</a:t>
                      </a:r>
                      <a:endParaRPr lang="da-DK" sz="800" kern="1400" dirty="0">
                        <a:ln>
                          <a:noFill/>
                        </a:ln>
                        <a:solidFill>
                          <a:srgbClr val="212120"/>
                        </a:solidFill>
                        <a:effectLst/>
                        <a:latin typeface="Times New Roman" panose="02020603050405020304" pitchFamily="18" charset="0"/>
                      </a:endParaRPr>
                    </a:p>
                  </a:txBody>
                  <a:tcPr marL="38053" marR="68145" marT="7972"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ctr" rtl="0">
                        <a:spcBef>
                          <a:spcPts val="0"/>
                        </a:spcBef>
                        <a:spcAft>
                          <a:spcPts val="1400"/>
                        </a:spcAft>
                      </a:pPr>
                      <a:r>
                        <a:rPr lang="da-DK" sz="800" b="1" kern="1400">
                          <a:ln>
                            <a:noFill/>
                          </a:ln>
                          <a:solidFill>
                            <a:srgbClr val="000000"/>
                          </a:solidFill>
                          <a:effectLst/>
                          <a:latin typeface="Arial" panose="020B0604020202020204" pitchFamily="34" charset="0"/>
                        </a:rPr>
                        <a:t> </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ctr" rtl="0">
                        <a:spcBef>
                          <a:spcPts val="0"/>
                        </a:spcBef>
                        <a:spcAft>
                          <a:spcPts val="1400"/>
                        </a:spcAft>
                      </a:pPr>
                      <a:r>
                        <a:rPr lang="da-DK" sz="800" kern="1400">
                          <a:ln>
                            <a:noFill/>
                          </a:ln>
                          <a:solidFill>
                            <a:srgbClr val="212120"/>
                          </a:solidFill>
                          <a:effectLst/>
                          <a:latin typeface="Times New Roman" panose="02020603050405020304" pitchFamily="18" charset="0"/>
                        </a:rPr>
                        <a:t> </a:t>
                      </a:r>
                    </a:p>
                  </a:txBody>
                  <a:tcPr marL="38053" marR="68145" marT="7972" marB="0" anchor="b">
                    <a:lnL>
                      <a:noFill/>
                    </a:lnL>
                    <a:lnR>
                      <a:noFill/>
                    </a:lnR>
                    <a:lnT>
                      <a:noFill/>
                    </a:lnT>
                    <a:lnB>
                      <a:noFill/>
                    </a:lnB>
                  </a:tcPr>
                </a:tc>
                <a:tc>
                  <a:txBody>
                    <a:bodyPr/>
                    <a:lstStyle/>
                    <a:p>
                      <a:pPr marR="0" indent="0" algn="ctr" rtl="0">
                        <a:spcBef>
                          <a:spcPts val="0"/>
                        </a:spcBef>
                        <a:spcAft>
                          <a:spcPts val="1400"/>
                        </a:spcAft>
                      </a:pPr>
                      <a:r>
                        <a:rPr lang="da-DK" sz="800" kern="1400">
                          <a:ln>
                            <a:noFill/>
                          </a:ln>
                          <a:solidFill>
                            <a:srgbClr val="212120"/>
                          </a:solidFill>
                          <a:effectLst/>
                          <a:latin typeface="Times New Roman" panose="02020603050405020304" pitchFamily="18" charset="0"/>
                        </a:rPr>
                        <a:t> </a:t>
                      </a:r>
                    </a:p>
                  </a:txBody>
                  <a:tcPr marL="38053" marR="68145" marT="7972"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4143591574"/>
                  </a:ext>
                </a:extLst>
              </a:tr>
              <a:tr h="157390">
                <a:tc>
                  <a:txBody>
                    <a:bodyPr/>
                    <a:lstStyle/>
                    <a:p>
                      <a:pPr marR="0" indent="0" algn="l" rtl="0">
                        <a:spcBef>
                          <a:spcPts val="0"/>
                        </a:spcBef>
                        <a:spcAft>
                          <a:spcPts val="1400"/>
                        </a:spcAft>
                      </a:pPr>
                      <a:r>
                        <a:rPr lang="da-DK" sz="800" b="1" kern="1400" dirty="0">
                          <a:ln>
                            <a:noFill/>
                          </a:ln>
                          <a:solidFill>
                            <a:srgbClr val="000000"/>
                          </a:solidFill>
                          <a:effectLst/>
                          <a:latin typeface="Arial" panose="020B0604020202020204" pitchFamily="34" charset="0"/>
                        </a:rPr>
                        <a:t>Indtægter</a:t>
                      </a:r>
                      <a:endParaRPr lang="da-DK" sz="800" kern="1400" dirty="0">
                        <a:ln>
                          <a:noFill/>
                        </a:ln>
                        <a:solidFill>
                          <a:srgbClr val="212120"/>
                        </a:solidFill>
                        <a:effectLst/>
                        <a:latin typeface="Times New Roman" panose="02020603050405020304" pitchFamily="18" charset="0"/>
                      </a:endParaRPr>
                    </a:p>
                  </a:txBody>
                  <a:tcPr marL="38053" marR="68145" marT="7972"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800" b="1" kern="1400">
                          <a:ln>
                            <a:noFill/>
                          </a:ln>
                          <a:solidFill>
                            <a:srgbClr val="000000"/>
                          </a:solidFill>
                          <a:effectLst/>
                          <a:latin typeface="Arial" panose="020B0604020202020204" pitchFamily="34" charset="0"/>
                        </a:rPr>
                        <a:t> </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l" rtl="0">
                        <a:spcBef>
                          <a:spcPts val="0"/>
                        </a:spcBef>
                        <a:spcAft>
                          <a:spcPts val="1400"/>
                        </a:spcAft>
                      </a:pPr>
                      <a:r>
                        <a:rPr lang="da-DK" sz="800" kern="1400">
                          <a:ln>
                            <a:noFill/>
                          </a:ln>
                          <a:solidFill>
                            <a:srgbClr val="212120"/>
                          </a:solidFill>
                          <a:effectLst/>
                          <a:latin typeface="Times New Roman" panose="02020603050405020304" pitchFamily="18" charset="0"/>
                        </a:rPr>
                        <a:t> </a:t>
                      </a:r>
                    </a:p>
                  </a:txBody>
                  <a:tcPr marL="38053" marR="68145" marT="7972" marB="0" anchor="b">
                    <a:lnL>
                      <a:noFill/>
                    </a:lnL>
                    <a:lnR>
                      <a:noFill/>
                    </a:lnR>
                    <a:lnT>
                      <a:noFill/>
                    </a:lnT>
                    <a:lnB>
                      <a:noFill/>
                    </a:lnB>
                  </a:tcPr>
                </a:tc>
                <a:tc>
                  <a:txBody>
                    <a:bodyPr/>
                    <a:lstStyle/>
                    <a:p>
                      <a:pPr marR="0" indent="0" algn="l" rtl="0">
                        <a:spcBef>
                          <a:spcPts val="0"/>
                        </a:spcBef>
                        <a:spcAft>
                          <a:spcPts val="1400"/>
                        </a:spcAft>
                      </a:pPr>
                      <a:r>
                        <a:rPr lang="da-DK" sz="800" kern="1400">
                          <a:ln>
                            <a:noFill/>
                          </a:ln>
                          <a:solidFill>
                            <a:srgbClr val="212120"/>
                          </a:solidFill>
                          <a:effectLst/>
                          <a:latin typeface="Times New Roman" panose="02020603050405020304" pitchFamily="18" charset="0"/>
                        </a:rPr>
                        <a:t> </a:t>
                      </a:r>
                    </a:p>
                  </a:txBody>
                  <a:tcPr marL="38053" marR="68145" marT="7972"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1705321724"/>
                  </a:ext>
                </a:extLst>
              </a:tr>
              <a:tr h="157390">
                <a:tc>
                  <a:txBody>
                    <a:bodyPr/>
                    <a:lstStyle/>
                    <a:p>
                      <a:pPr marR="0" indent="0" algn="l" rtl="0">
                        <a:spcBef>
                          <a:spcPts val="0"/>
                        </a:spcBef>
                        <a:spcAft>
                          <a:spcPts val="1400"/>
                        </a:spcAft>
                      </a:pPr>
                      <a:r>
                        <a:rPr lang="da-DK" sz="800" kern="1400" dirty="0">
                          <a:ln>
                            <a:noFill/>
                          </a:ln>
                          <a:solidFill>
                            <a:srgbClr val="000000"/>
                          </a:solidFill>
                          <a:effectLst/>
                          <a:latin typeface="Arial" panose="020B0604020202020204" pitchFamily="34" charset="0"/>
                        </a:rPr>
                        <a:t>Kredskontingent</a:t>
                      </a:r>
                      <a:endParaRPr lang="da-DK" sz="800" kern="1400" dirty="0">
                        <a:ln>
                          <a:noFill/>
                        </a:ln>
                        <a:solidFill>
                          <a:srgbClr val="212120"/>
                        </a:solidFill>
                        <a:effectLst/>
                        <a:latin typeface="Times New Roman" panose="02020603050405020304" pitchFamily="18" charset="0"/>
                      </a:endParaRPr>
                    </a:p>
                  </a:txBody>
                  <a:tcPr marL="38053" marR="68145" marT="7972"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 </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1.522.500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1.471.800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890297348"/>
                  </a:ext>
                </a:extLst>
              </a:tr>
              <a:tr h="157390">
                <a:tc>
                  <a:txBody>
                    <a:bodyPr/>
                    <a:lstStyle/>
                    <a:p>
                      <a:pPr marR="0" indent="0" algn="l" rtl="0">
                        <a:spcBef>
                          <a:spcPts val="0"/>
                        </a:spcBef>
                        <a:spcAft>
                          <a:spcPts val="1400"/>
                        </a:spcAft>
                      </a:pPr>
                      <a:r>
                        <a:rPr lang="da-DK" sz="800" kern="1400" dirty="0">
                          <a:ln>
                            <a:noFill/>
                          </a:ln>
                          <a:solidFill>
                            <a:srgbClr val="000000"/>
                          </a:solidFill>
                          <a:effectLst/>
                          <a:latin typeface="Arial" panose="020B0604020202020204" pitchFamily="34" charset="0"/>
                        </a:rPr>
                        <a:t>Øvrige indtægter</a:t>
                      </a:r>
                      <a:endParaRPr lang="da-DK" sz="800" kern="1400" dirty="0">
                        <a:ln>
                          <a:noFill/>
                        </a:ln>
                        <a:solidFill>
                          <a:srgbClr val="212120"/>
                        </a:solidFill>
                        <a:effectLst/>
                        <a:latin typeface="Times New Roman" panose="02020603050405020304" pitchFamily="18" charset="0"/>
                      </a:endParaRPr>
                    </a:p>
                  </a:txBody>
                  <a:tcPr marL="38053" marR="68145" marT="7972"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 </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280.000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280.000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3718474446"/>
                  </a:ext>
                </a:extLst>
              </a:tr>
              <a:tr h="157390">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Indtægter ialt</a:t>
                      </a:r>
                      <a:endParaRPr lang="da-DK" sz="800" kern="1400">
                        <a:ln>
                          <a:noFill/>
                        </a:ln>
                        <a:solidFill>
                          <a:srgbClr val="212120"/>
                        </a:solidFill>
                        <a:effectLst/>
                        <a:latin typeface="Times New Roman" panose="02020603050405020304" pitchFamily="18" charset="0"/>
                      </a:endParaRPr>
                    </a:p>
                  </a:txBody>
                  <a:tcPr marL="38053" marR="68145" marT="7972"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 </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b="1" kern="1400">
                          <a:ln>
                            <a:noFill/>
                          </a:ln>
                          <a:solidFill>
                            <a:srgbClr val="000000"/>
                          </a:solidFill>
                          <a:effectLst/>
                          <a:latin typeface="Arial" panose="020B0604020202020204" pitchFamily="34" charset="0"/>
                        </a:rPr>
                        <a:t>1.802.500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b="1" kern="1400">
                          <a:ln>
                            <a:noFill/>
                          </a:ln>
                          <a:solidFill>
                            <a:srgbClr val="000000"/>
                          </a:solidFill>
                          <a:effectLst/>
                          <a:latin typeface="Arial" panose="020B0604020202020204" pitchFamily="34" charset="0"/>
                        </a:rPr>
                        <a:t>1.751.800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2077030011"/>
                  </a:ext>
                </a:extLst>
              </a:tr>
              <a:tr h="157390">
                <a:tc>
                  <a:txBody>
                    <a:bodyPr/>
                    <a:lstStyle/>
                    <a:p>
                      <a:pPr marR="0" indent="0" algn="r" rtl="0">
                        <a:spcBef>
                          <a:spcPts val="0"/>
                        </a:spcBef>
                        <a:spcAft>
                          <a:spcPts val="1400"/>
                        </a:spcAft>
                      </a:pPr>
                      <a:r>
                        <a:rPr lang="da-DK" sz="800" b="1" kern="1400" dirty="0">
                          <a:ln>
                            <a:noFill/>
                          </a:ln>
                          <a:solidFill>
                            <a:srgbClr val="000000"/>
                          </a:solidFill>
                          <a:effectLst/>
                          <a:latin typeface="Arial" panose="020B0604020202020204" pitchFamily="34" charset="0"/>
                        </a:rPr>
                        <a:t> </a:t>
                      </a:r>
                      <a:endParaRPr lang="da-DK" sz="800" kern="1400" dirty="0">
                        <a:ln>
                          <a:noFill/>
                        </a:ln>
                        <a:solidFill>
                          <a:srgbClr val="212120"/>
                        </a:solidFill>
                        <a:effectLst/>
                        <a:latin typeface="Times New Roman" panose="02020603050405020304" pitchFamily="18" charset="0"/>
                      </a:endParaRPr>
                    </a:p>
                  </a:txBody>
                  <a:tcPr marL="38053" marR="68145" marT="7972"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r" rtl="0">
                        <a:spcBef>
                          <a:spcPts val="0"/>
                        </a:spcBef>
                        <a:spcAft>
                          <a:spcPts val="1400"/>
                        </a:spcAft>
                      </a:pPr>
                      <a:r>
                        <a:rPr lang="da-DK" sz="800" kern="1400">
                          <a:ln>
                            <a:noFill/>
                          </a:ln>
                          <a:solidFill>
                            <a:srgbClr val="212120"/>
                          </a:solidFill>
                          <a:effectLst/>
                          <a:latin typeface="Times New Roman" panose="02020603050405020304" pitchFamily="18" charset="0"/>
                        </a:rPr>
                        <a:t> </a:t>
                      </a: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212120"/>
                          </a:solidFill>
                          <a:effectLst/>
                          <a:latin typeface="Times New Roman" panose="02020603050405020304" pitchFamily="18" charset="0"/>
                        </a:rPr>
                        <a:t> </a:t>
                      </a: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212120"/>
                          </a:solidFill>
                          <a:effectLst/>
                          <a:latin typeface="Times New Roman" panose="02020603050405020304" pitchFamily="18" charset="0"/>
                        </a:rPr>
                        <a:t> </a:t>
                      </a:r>
                    </a:p>
                  </a:txBody>
                  <a:tcPr marL="38053" marR="68145" marT="7972"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2007083886"/>
                  </a:ext>
                </a:extLst>
              </a:tr>
              <a:tr h="157390">
                <a:tc>
                  <a:txBody>
                    <a:bodyPr/>
                    <a:lstStyle/>
                    <a:p>
                      <a:pPr marR="0" indent="0" algn="l" rtl="0">
                        <a:spcBef>
                          <a:spcPts val="0"/>
                        </a:spcBef>
                        <a:spcAft>
                          <a:spcPts val="1400"/>
                        </a:spcAft>
                      </a:pPr>
                      <a:r>
                        <a:rPr lang="da-DK" sz="800" b="1" kern="1400">
                          <a:ln>
                            <a:noFill/>
                          </a:ln>
                          <a:solidFill>
                            <a:srgbClr val="000000"/>
                          </a:solidFill>
                          <a:effectLst/>
                          <a:latin typeface="Arial" panose="020B0604020202020204" pitchFamily="34" charset="0"/>
                        </a:rPr>
                        <a:t>Udgifter</a:t>
                      </a:r>
                      <a:endParaRPr lang="da-DK" sz="800" kern="1400">
                        <a:ln>
                          <a:noFill/>
                        </a:ln>
                        <a:solidFill>
                          <a:srgbClr val="212120"/>
                        </a:solidFill>
                        <a:effectLst/>
                        <a:latin typeface="Times New Roman" panose="02020603050405020304" pitchFamily="18" charset="0"/>
                      </a:endParaRPr>
                    </a:p>
                  </a:txBody>
                  <a:tcPr marL="38053" marR="68145" marT="7972"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800" b="1" kern="1400">
                          <a:ln>
                            <a:noFill/>
                          </a:ln>
                          <a:solidFill>
                            <a:srgbClr val="000000"/>
                          </a:solidFill>
                          <a:effectLst/>
                          <a:latin typeface="Arial" panose="020B0604020202020204" pitchFamily="34" charset="0"/>
                        </a:rPr>
                        <a:t> </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l" rtl="0">
                        <a:spcBef>
                          <a:spcPts val="0"/>
                        </a:spcBef>
                        <a:spcAft>
                          <a:spcPts val="1400"/>
                        </a:spcAft>
                      </a:pPr>
                      <a:r>
                        <a:rPr lang="da-DK" sz="800" kern="1400">
                          <a:ln>
                            <a:noFill/>
                          </a:ln>
                          <a:solidFill>
                            <a:srgbClr val="212120"/>
                          </a:solidFill>
                          <a:effectLst/>
                          <a:latin typeface="Times New Roman" panose="02020603050405020304" pitchFamily="18" charset="0"/>
                        </a:rPr>
                        <a:t> </a:t>
                      </a:r>
                    </a:p>
                  </a:txBody>
                  <a:tcPr marL="38053" marR="68145" marT="7972" marB="0" anchor="b">
                    <a:lnL>
                      <a:noFill/>
                    </a:lnL>
                    <a:lnR>
                      <a:noFill/>
                    </a:lnR>
                    <a:lnT>
                      <a:noFill/>
                    </a:lnT>
                    <a:lnB>
                      <a:noFill/>
                    </a:lnB>
                  </a:tcPr>
                </a:tc>
                <a:tc>
                  <a:txBody>
                    <a:bodyPr/>
                    <a:lstStyle/>
                    <a:p>
                      <a:pPr marR="0" indent="0" algn="l" rtl="0">
                        <a:spcBef>
                          <a:spcPts val="0"/>
                        </a:spcBef>
                        <a:spcAft>
                          <a:spcPts val="1400"/>
                        </a:spcAft>
                      </a:pPr>
                      <a:r>
                        <a:rPr lang="da-DK" sz="800" kern="1400">
                          <a:ln>
                            <a:noFill/>
                          </a:ln>
                          <a:solidFill>
                            <a:srgbClr val="212120"/>
                          </a:solidFill>
                          <a:effectLst/>
                          <a:latin typeface="Times New Roman" panose="02020603050405020304" pitchFamily="18" charset="0"/>
                        </a:rPr>
                        <a:t> </a:t>
                      </a:r>
                    </a:p>
                  </a:txBody>
                  <a:tcPr marL="38053" marR="68145" marT="7972"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655791262"/>
                  </a:ext>
                </a:extLst>
              </a:tr>
              <a:tr h="157390">
                <a:tc>
                  <a:txBody>
                    <a:bodyPr/>
                    <a:lstStyle/>
                    <a:p>
                      <a:pPr marR="0" indent="0" algn="l" rtl="0">
                        <a:spcBef>
                          <a:spcPts val="0"/>
                        </a:spcBef>
                        <a:spcAft>
                          <a:spcPts val="1400"/>
                        </a:spcAft>
                      </a:pPr>
                      <a:r>
                        <a:rPr lang="da-DK" sz="800" kern="1400" dirty="0">
                          <a:ln>
                            <a:noFill/>
                          </a:ln>
                          <a:solidFill>
                            <a:srgbClr val="000000"/>
                          </a:solidFill>
                          <a:effectLst/>
                          <a:latin typeface="Arial" panose="020B0604020202020204" pitchFamily="34" charset="0"/>
                        </a:rPr>
                        <a:t>Styrelsesudgifter</a:t>
                      </a:r>
                      <a:endParaRPr lang="da-DK" sz="800" kern="1400" dirty="0">
                        <a:ln>
                          <a:noFill/>
                        </a:ln>
                        <a:solidFill>
                          <a:srgbClr val="212120"/>
                        </a:solidFill>
                        <a:effectLst/>
                        <a:latin typeface="Times New Roman" panose="02020603050405020304" pitchFamily="18" charset="0"/>
                      </a:endParaRPr>
                    </a:p>
                  </a:txBody>
                  <a:tcPr marL="38053" marR="68145" marT="7972"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 </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1.383.590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1.410.000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3996895156"/>
                  </a:ext>
                </a:extLst>
              </a:tr>
              <a:tr h="157390">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TR/AMR aktiviteter</a:t>
                      </a:r>
                      <a:endParaRPr lang="da-DK" sz="800" kern="1400">
                        <a:ln>
                          <a:noFill/>
                        </a:ln>
                        <a:solidFill>
                          <a:srgbClr val="212120"/>
                        </a:solidFill>
                        <a:effectLst/>
                        <a:latin typeface="Times New Roman" panose="02020603050405020304" pitchFamily="18" charset="0"/>
                      </a:endParaRPr>
                    </a:p>
                  </a:txBody>
                  <a:tcPr marL="38053" marR="68145" marT="7972"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 </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25.000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25.000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1593660947"/>
                  </a:ext>
                </a:extLst>
              </a:tr>
              <a:tr h="287624">
                <a:tc>
                  <a:txBody>
                    <a:bodyPr/>
                    <a:lstStyle/>
                    <a:p>
                      <a:pPr marR="0" indent="0" algn="l" rtl="0">
                        <a:spcBef>
                          <a:spcPts val="0"/>
                        </a:spcBef>
                        <a:spcAft>
                          <a:spcPts val="1400"/>
                        </a:spcAft>
                      </a:pPr>
                      <a:r>
                        <a:rPr lang="da-DK" sz="800" kern="1400" dirty="0">
                          <a:ln>
                            <a:noFill/>
                          </a:ln>
                          <a:solidFill>
                            <a:srgbClr val="000000"/>
                          </a:solidFill>
                          <a:effectLst/>
                          <a:latin typeface="Arial" panose="020B0604020202020204" pitchFamily="34" charset="0"/>
                        </a:rPr>
                        <a:t>Kredsstyrelsens aktiviteter</a:t>
                      </a:r>
                      <a:endParaRPr lang="da-DK" sz="800" kern="1400" dirty="0">
                        <a:ln>
                          <a:noFill/>
                        </a:ln>
                        <a:solidFill>
                          <a:srgbClr val="212120"/>
                        </a:solidFill>
                        <a:effectLst/>
                        <a:latin typeface="Times New Roman" panose="02020603050405020304" pitchFamily="18" charset="0"/>
                      </a:endParaRPr>
                    </a:p>
                  </a:txBody>
                  <a:tcPr marL="38053" marR="68145" marT="7972"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 </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20.000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20.000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4074396096"/>
                  </a:ext>
                </a:extLst>
              </a:tr>
              <a:tr h="157390">
                <a:tc>
                  <a:txBody>
                    <a:bodyPr/>
                    <a:lstStyle/>
                    <a:p>
                      <a:pPr marR="0" indent="0" algn="l" rtl="0">
                        <a:spcBef>
                          <a:spcPts val="0"/>
                        </a:spcBef>
                        <a:spcAft>
                          <a:spcPts val="1400"/>
                        </a:spcAft>
                      </a:pPr>
                      <a:r>
                        <a:rPr lang="da-DK" sz="800" kern="1400" dirty="0">
                          <a:ln>
                            <a:noFill/>
                          </a:ln>
                          <a:solidFill>
                            <a:srgbClr val="000000"/>
                          </a:solidFill>
                          <a:effectLst/>
                          <a:latin typeface="Arial" panose="020B0604020202020204" pitchFamily="34" charset="0"/>
                        </a:rPr>
                        <a:t>Faglige klubber</a:t>
                      </a:r>
                      <a:endParaRPr lang="da-DK" sz="800" kern="1400" dirty="0">
                        <a:ln>
                          <a:noFill/>
                        </a:ln>
                        <a:solidFill>
                          <a:srgbClr val="212120"/>
                        </a:solidFill>
                        <a:effectLst/>
                        <a:latin typeface="Times New Roman" panose="02020603050405020304" pitchFamily="18" charset="0"/>
                      </a:endParaRPr>
                    </a:p>
                  </a:txBody>
                  <a:tcPr marL="38053" marR="68145" marT="7972"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 </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10.000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10.000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611748668"/>
                  </a:ext>
                </a:extLst>
              </a:tr>
              <a:tr h="157390">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Pensionistaktiviteter</a:t>
                      </a:r>
                      <a:endParaRPr lang="da-DK" sz="800" kern="1400">
                        <a:ln>
                          <a:noFill/>
                        </a:ln>
                        <a:solidFill>
                          <a:srgbClr val="212120"/>
                        </a:solidFill>
                        <a:effectLst/>
                        <a:latin typeface="Times New Roman" panose="02020603050405020304" pitchFamily="18" charset="0"/>
                      </a:endParaRPr>
                    </a:p>
                  </a:txBody>
                  <a:tcPr marL="38053" marR="68145" marT="7972"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 </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18.000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18.000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1973523369"/>
                  </a:ext>
                </a:extLst>
              </a:tr>
              <a:tr h="157390">
                <a:tc>
                  <a:txBody>
                    <a:bodyPr/>
                    <a:lstStyle/>
                    <a:p>
                      <a:pPr marR="0" indent="0" algn="l" rtl="0">
                        <a:spcBef>
                          <a:spcPts val="0"/>
                        </a:spcBef>
                        <a:spcAft>
                          <a:spcPts val="1400"/>
                        </a:spcAft>
                      </a:pPr>
                      <a:r>
                        <a:rPr lang="da-DK" sz="800" kern="1400" dirty="0">
                          <a:ln>
                            <a:noFill/>
                          </a:ln>
                          <a:solidFill>
                            <a:srgbClr val="000000"/>
                          </a:solidFill>
                          <a:effectLst/>
                          <a:latin typeface="Arial" panose="020B0604020202020204" pitchFamily="34" charset="0"/>
                        </a:rPr>
                        <a:t>Kongresser</a:t>
                      </a:r>
                      <a:endParaRPr lang="da-DK" sz="800" kern="1400" dirty="0">
                        <a:ln>
                          <a:noFill/>
                        </a:ln>
                        <a:solidFill>
                          <a:srgbClr val="212120"/>
                        </a:solidFill>
                        <a:effectLst/>
                        <a:latin typeface="Times New Roman" panose="02020603050405020304" pitchFamily="18" charset="0"/>
                      </a:endParaRPr>
                    </a:p>
                  </a:txBody>
                  <a:tcPr marL="38053" marR="68145" marT="7972"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 </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3.000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3.000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2064505790"/>
                  </a:ext>
                </a:extLst>
              </a:tr>
              <a:tr h="157390">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Generalforsamling</a:t>
                      </a:r>
                      <a:endParaRPr lang="da-DK" sz="800" kern="1400">
                        <a:ln>
                          <a:noFill/>
                        </a:ln>
                        <a:solidFill>
                          <a:srgbClr val="212120"/>
                        </a:solidFill>
                        <a:effectLst/>
                        <a:latin typeface="Times New Roman" panose="02020603050405020304" pitchFamily="18" charset="0"/>
                      </a:endParaRPr>
                    </a:p>
                  </a:txBody>
                  <a:tcPr marL="38053" marR="68145" marT="7972"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800" kern="1400" dirty="0">
                          <a:ln>
                            <a:noFill/>
                          </a:ln>
                          <a:solidFill>
                            <a:srgbClr val="000000"/>
                          </a:solidFill>
                          <a:effectLst/>
                          <a:latin typeface="Arial" panose="020B0604020202020204" pitchFamily="34" charset="0"/>
                        </a:rPr>
                        <a:t>   </a:t>
                      </a:r>
                      <a:endParaRPr lang="da-DK" sz="800" kern="1400" dirty="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15.000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15.000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1343534807"/>
                  </a:ext>
                </a:extLst>
              </a:tr>
              <a:tr h="157390">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Medlemsaktiviteter</a:t>
                      </a:r>
                      <a:endParaRPr lang="da-DK" sz="800" kern="1400">
                        <a:ln>
                          <a:noFill/>
                        </a:ln>
                        <a:solidFill>
                          <a:srgbClr val="212120"/>
                        </a:solidFill>
                        <a:effectLst/>
                        <a:latin typeface="Times New Roman" panose="02020603050405020304" pitchFamily="18" charset="0"/>
                      </a:endParaRPr>
                    </a:p>
                  </a:txBody>
                  <a:tcPr marL="38053" marR="68145" marT="7972"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 </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dirty="0">
                          <a:ln>
                            <a:noFill/>
                          </a:ln>
                          <a:solidFill>
                            <a:srgbClr val="000000"/>
                          </a:solidFill>
                          <a:effectLst/>
                          <a:latin typeface="Arial" panose="020B0604020202020204" pitchFamily="34" charset="0"/>
                        </a:rPr>
                        <a:t>3.000</a:t>
                      </a:r>
                      <a:endParaRPr lang="da-DK" sz="800" kern="1400" dirty="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1.000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1981227258"/>
                  </a:ext>
                </a:extLst>
              </a:tr>
              <a:tr h="157390">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TR kurser</a:t>
                      </a:r>
                      <a:endParaRPr lang="da-DK" sz="800" kern="1400">
                        <a:ln>
                          <a:noFill/>
                        </a:ln>
                        <a:solidFill>
                          <a:srgbClr val="212120"/>
                        </a:solidFill>
                        <a:effectLst/>
                        <a:latin typeface="Times New Roman" panose="02020603050405020304" pitchFamily="18" charset="0"/>
                      </a:endParaRPr>
                    </a:p>
                  </a:txBody>
                  <a:tcPr marL="38053" marR="68145" marT="7972"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 </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80.000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80.000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4122198415"/>
                  </a:ext>
                </a:extLst>
              </a:tr>
              <a:tr h="157390">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Kredsstyrelsens kurser</a:t>
                      </a:r>
                      <a:endParaRPr lang="da-DK" sz="800" kern="1400">
                        <a:ln>
                          <a:noFill/>
                        </a:ln>
                        <a:solidFill>
                          <a:srgbClr val="212120"/>
                        </a:solidFill>
                        <a:effectLst/>
                        <a:latin typeface="Times New Roman" panose="02020603050405020304" pitchFamily="18" charset="0"/>
                      </a:endParaRPr>
                    </a:p>
                  </a:txBody>
                  <a:tcPr marL="38053" marR="68145" marT="7972"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 </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dirty="0">
                          <a:ln>
                            <a:noFill/>
                          </a:ln>
                          <a:solidFill>
                            <a:srgbClr val="000000"/>
                          </a:solidFill>
                          <a:effectLst/>
                          <a:latin typeface="Arial" panose="020B0604020202020204" pitchFamily="34" charset="0"/>
                        </a:rPr>
                        <a:t>20.000</a:t>
                      </a:r>
                      <a:endParaRPr lang="da-DK" sz="800" kern="1400" dirty="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20.000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759332933"/>
                  </a:ext>
                </a:extLst>
              </a:tr>
              <a:tr h="157390">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Administration</a:t>
                      </a:r>
                      <a:endParaRPr lang="da-DK" sz="800" kern="1400">
                        <a:ln>
                          <a:noFill/>
                        </a:ln>
                        <a:solidFill>
                          <a:srgbClr val="212120"/>
                        </a:solidFill>
                        <a:effectLst/>
                        <a:latin typeface="Times New Roman" panose="02020603050405020304" pitchFamily="18" charset="0"/>
                      </a:endParaRPr>
                    </a:p>
                  </a:txBody>
                  <a:tcPr marL="38053" marR="68145" marT="7972"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 </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80.000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80.000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1128610903"/>
                  </a:ext>
                </a:extLst>
              </a:tr>
              <a:tr h="157390">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Kredsblad/Hjemmeside</a:t>
                      </a:r>
                      <a:endParaRPr lang="da-DK" sz="800" kern="1400">
                        <a:ln>
                          <a:noFill/>
                        </a:ln>
                        <a:solidFill>
                          <a:srgbClr val="212120"/>
                        </a:solidFill>
                        <a:effectLst/>
                        <a:latin typeface="Times New Roman" panose="02020603050405020304" pitchFamily="18" charset="0"/>
                      </a:endParaRPr>
                    </a:p>
                  </a:txBody>
                  <a:tcPr marL="38053" marR="68145" marT="7972"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 </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3.000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3.000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3946595599"/>
                  </a:ext>
                </a:extLst>
              </a:tr>
              <a:tr h="157390">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Hovedstaden Øst</a:t>
                      </a:r>
                      <a:endParaRPr lang="da-DK" sz="800" kern="1400">
                        <a:ln>
                          <a:noFill/>
                        </a:ln>
                        <a:solidFill>
                          <a:srgbClr val="212120"/>
                        </a:solidFill>
                        <a:effectLst/>
                        <a:latin typeface="Times New Roman" panose="02020603050405020304" pitchFamily="18" charset="0"/>
                      </a:endParaRPr>
                    </a:p>
                  </a:txBody>
                  <a:tcPr marL="38053" marR="68145" marT="7972"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 </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dirty="0">
                          <a:ln>
                            <a:noFill/>
                          </a:ln>
                          <a:solidFill>
                            <a:srgbClr val="000000"/>
                          </a:solidFill>
                          <a:effectLst/>
                          <a:latin typeface="Arial" panose="020B0604020202020204" pitchFamily="34" charset="0"/>
                        </a:rPr>
                        <a:t>10.000</a:t>
                      </a:r>
                      <a:endParaRPr lang="da-DK" sz="800" kern="1400" dirty="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10.000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3900243346"/>
                  </a:ext>
                </a:extLst>
              </a:tr>
              <a:tr h="157390">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Revision</a:t>
                      </a:r>
                      <a:endParaRPr lang="da-DK" sz="800" kern="1400">
                        <a:ln>
                          <a:noFill/>
                        </a:ln>
                        <a:solidFill>
                          <a:srgbClr val="212120"/>
                        </a:solidFill>
                        <a:effectLst/>
                        <a:latin typeface="Times New Roman" panose="02020603050405020304" pitchFamily="18" charset="0"/>
                      </a:endParaRPr>
                    </a:p>
                  </a:txBody>
                  <a:tcPr marL="38053" marR="68145" marT="7972"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 </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6.000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6.000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2277067959"/>
                  </a:ext>
                </a:extLst>
              </a:tr>
              <a:tr h="157390">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Lærernes Hus</a:t>
                      </a:r>
                      <a:endParaRPr lang="da-DK" sz="800" kern="1400">
                        <a:ln>
                          <a:noFill/>
                        </a:ln>
                        <a:solidFill>
                          <a:srgbClr val="212120"/>
                        </a:solidFill>
                        <a:effectLst/>
                        <a:latin typeface="Times New Roman" panose="02020603050405020304" pitchFamily="18" charset="0"/>
                      </a:endParaRPr>
                    </a:p>
                  </a:txBody>
                  <a:tcPr marL="38053" marR="68145" marT="7972"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 </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dirty="0">
                          <a:ln>
                            <a:noFill/>
                          </a:ln>
                          <a:solidFill>
                            <a:srgbClr val="000000"/>
                          </a:solidFill>
                          <a:effectLst/>
                          <a:latin typeface="Arial" panose="020B0604020202020204" pitchFamily="34" charset="0"/>
                        </a:rPr>
                        <a:t>145.000</a:t>
                      </a:r>
                      <a:endParaRPr lang="da-DK" sz="800" kern="1400" dirty="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145.000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2047247407"/>
                  </a:ext>
                </a:extLst>
              </a:tr>
              <a:tr h="157390">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Hensættelser</a:t>
                      </a:r>
                      <a:endParaRPr lang="da-DK" sz="800" kern="1400">
                        <a:ln>
                          <a:noFill/>
                        </a:ln>
                        <a:solidFill>
                          <a:srgbClr val="212120"/>
                        </a:solidFill>
                        <a:effectLst/>
                        <a:latin typeface="Times New Roman" panose="02020603050405020304" pitchFamily="18" charset="0"/>
                      </a:endParaRPr>
                    </a:p>
                  </a:txBody>
                  <a:tcPr marL="38053" marR="68145" marT="7972"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 </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dirty="0">
                          <a:ln>
                            <a:noFill/>
                          </a:ln>
                          <a:solidFill>
                            <a:srgbClr val="000000"/>
                          </a:solidFill>
                          <a:effectLst/>
                          <a:latin typeface="Arial" panose="020B0604020202020204" pitchFamily="34" charset="0"/>
                        </a:rPr>
                        <a:t>0</a:t>
                      </a:r>
                      <a:endParaRPr lang="da-DK" sz="800" kern="1400" dirty="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930387803"/>
                  </a:ext>
                </a:extLst>
              </a:tr>
              <a:tr h="157390">
                <a:tc>
                  <a:txBody>
                    <a:bodyPr/>
                    <a:lstStyle/>
                    <a:p>
                      <a:pPr marR="0" indent="0" algn="l" rtl="0">
                        <a:spcBef>
                          <a:spcPts val="0"/>
                        </a:spcBef>
                        <a:spcAft>
                          <a:spcPts val="1400"/>
                        </a:spcAft>
                      </a:pPr>
                      <a:r>
                        <a:rPr lang="da-DK" sz="800" b="1" kern="1400">
                          <a:ln>
                            <a:noFill/>
                          </a:ln>
                          <a:solidFill>
                            <a:srgbClr val="000000"/>
                          </a:solidFill>
                          <a:effectLst/>
                          <a:latin typeface="Arial" panose="020B0604020202020204" pitchFamily="34" charset="0"/>
                        </a:rPr>
                        <a:t>Udgifter ialt</a:t>
                      </a:r>
                      <a:endParaRPr lang="da-DK" sz="800" kern="1400">
                        <a:ln>
                          <a:noFill/>
                        </a:ln>
                        <a:solidFill>
                          <a:srgbClr val="212120"/>
                        </a:solidFill>
                        <a:effectLst/>
                        <a:latin typeface="Times New Roman" panose="02020603050405020304" pitchFamily="18" charset="0"/>
                      </a:endParaRPr>
                    </a:p>
                  </a:txBody>
                  <a:tcPr marL="38053" marR="68145" marT="7972"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800" b="1" kern="1400">
                          <a:ln>
                            <a:noFill/>
                          </a:ln>
                          <a:solidFill>
                            <a:srgbClr val="000000"/>
                          </a:solidFill>
                          <a:effectLst/>
                          <a:latin typeface="Arial" panose="020B0604020202020204" pitchFamily="34" charset="0"/>
                        </a:rPr>
                        <a:t> </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b="1" kern="1400" dirty="0">
                          <a:ln>
                            <a:noFill/>
                          </a:ln>
                          <a:solidFill>
                            <a:srgbClr val="000000"/>
                          </a:solidFill>
                          <a:effectLst/>
                          <a:latin typeface="Arial" panose="020B0604020202020204" pitchFamily="34" charset="0"/>
                        </a:rPr>
                        <a:t>1.821.590</a:t>
                      </a:r>
                      <a:endParaRPr lang="da-DK" sz="800" kern="1400" dirty="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b="1" kern="1400" dirty="0">
                          <a:ln>
                            <a:noFill/>
                          </a:ln>
                          <a:solidFill>
                            <a:srgbClr val="000000"/>
                          </a:solidFill>
                          <a:effectLst/>
                          <a:latin typeface="Arial" panose="020B0604020202020204" pitchFamily="34" charset="0"/>
                        </a:rPr>
                        <a:t>1.846.000</a:t>
                      </a:r>
                      <a:endParaRPr lang="da-DK" sz="800" kern="1400" dirty="0">
                        <a:ln>
                          <a:noFill/>
                        </a:ln>
                        <a:solidFill>
                          <a:srgbClr val="212120"/>
                        </a:solidFill>
                        <a:effectLst/>
                        <a:latin typeface="Times New Roman" panose="02020603050405020304" pitchFamily="18" charset="0"/>
                      </a:endParaRPr>
                    </a:p>
                  </a:txBody>
                  <a:tcPr marL="38053" marR="68145" marT="7972"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160504099"/>
                  </a:ext>
                </a:extLst>
              </a:tr>
              <a:tr h="157390">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Kredskassen før renter</a:t>
                      </a:r>
                      <a:endParaRPr lang="da-DK" sz="800" kern="1400">
                        <a:ln>
                          <a:noFill/>
                        </a:ln>
                        <a:solidFill>
                          <a:srgbClr val="212120"/>
                        </a:solidFill>
                        <a:effectLst/>
                        <a:latin typeface="Times New Roman" panose="02020603050405020304" pitchFamily="18" charset="0"/>
                      </a:endParaRPr>
                    </a:p>
                  </a:txBody>
                  <a:tcPr marL="38053" marR="68145" marT="7972"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 </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-19.090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dirty="0">
                          <a:ln>
                            <a:noFill/>
                          </a:ln>
                          <a:solidFill>
                            <a:srgbClr val="000000"/>
                          </a:solidFill>
                          <a:effectLst/>
                          <a:latin typeface="Arial" panose="020B0604020202020204" pitchFamily="34" charset="0"/>
                        </a:rPr>
                        <a:t>-94.200</a:t>
                      </a:r>
                      <a:endParaRPr lang="da-DK" sz="800" kern="1400" dirty="0">
                        <a:ln>
                          <a:noFill/>
                        </a:ln>
                        <a:solidFill>
                          <a:srgbClr val="212120"/>
                        </a:solidFill>
                        <a:effectLst/>
                        <a:latin typeface="Times New Roman" panose="02020603050405020304" pitchFamily="18" charset="0"/>
                      </a:endParaRPr>
                    </a:p>
                  </a:txBody>
                  <a:tcPr marL="38053" marR="68145" marT="7972"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118961229"/>
                  </a:ext>
                </a:extLst>
              </a:tr>
              <a:tr h="287624">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Udbytte og renteindtægter</a:t>
                      </a:r>
                      <a:endParaRPr lang="da-DK" sz="800" kern="1400">
                        <a:ln>
                          <a:noFill/>
                        </a:ln>
                        <a:solidFill>
                          <a:srgbClr val="212120"/>
                        </a:solidFill>
                        <a:effectLst/>
                        <a:latin typeface="Times New Roman" panose="02020603050405020304" pitchFamily="18" charset="0"/>
                      </a:endParaRPr>
                    </a:p>
                  </a:txBody>
                  <a:tcPr marL="38053" marR="68145" marT="7972"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800" kern="1400">
                          <a:ln>
                            <a:noFill/>
                          </a:ln>
                          <a:solidFill>
                            <a:srgbClr val="000000"/>
                          </a:solidFill>
                          <a:effectLst/>
                          <a:latin typeface="Arial" panose="020B0604020202020204" pitchFamily="34" charset="0"/>
                        </a:rPr>
                        <a:t> </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a:ln>
                            <a:noFill/>
                          </a:ln>
                          <a:solidFill>
                            <a:srgbClr val="000000"/>
                          </a:solidFill>
                          <a:effectLst/>
                          <a:latin typeface="Arial" panose="020B0604020202020204" pitchFamily="34" charset="0"/>
                        </a:rPr>
                        <a:t>2.000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a:noFill/>
                    </a:lnB>
                  </a:tcPr>
                </a:tc>
                <a:tc>
                  <a:txBody>
                    <a:bodyPr/>
                    <a:lstStyle/>
                    <a:p>
                      <a:pPr marR="0" indent="0" algn="r" rtl="0">
                        <a:spcBef>
                          <a:spcPts val="0"/>
                        </a:spcBef>
                        <a:spcAft>
                          <a:spcPts val="1400"/>
                        </a:spcAft>
                      </a:pPr>
                      <a:r>
                        <a:rPr lang="da-DK" sz="800" kern="1400" dirty="0">
                          <a:ln>
                            <a:noFill/>
                          </a:ln>
                          <a:solidFill>
                            <a:srgbClr val="000000"/>
                          </a:solidFill>
                          <a:effectLst/>
                          <a:latin typeface="Arial" panose="020B0604020202020204" pitchFamily="34" charset="0"/>
                        </a:rPr>
                        <a:t>2.000</a:t>
                      </a:r>
                      <a:endParaRPr lang="da-DK" sz="800" kern="1400" dirty="0">
                        <a:ln>
                          <a:noFill/>
                        </a:ln>
                        <a:solidFill>
                          <a:srgbClr val="212120"/>
                        </a:solidFill>
                        <a:effectLst/>
                        <a:latin typeface="Times New Roman" panose="02020603050405020304" pitchFamily="18" charset="0"/>
                      </a:endParaRPr>
                    </a:p>
                  </a:txBody>
                  <a:tcPr marL="38053" marR="68145" marT="7972"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939288871"/>
                  </a:ext>
                </a:extLst>
              </a:tr>
              <a:tr h="157390">
                <a:tc>
                  <a:txBody>
                    <a:bodyPr/>
                    <a:lstStyle/>
                    <a:p>
                      <a:pPr marR="0" indent="0" algn="l" rtl="0">
                        <a:spcBef>
                          <a:spcPts val="0"/>
                        </a:spcBef>
                        <a:spcAft>
                          <a:spcPts val="1400"/>
                        </a:spcAft>
                      </a:pPr>
                      <a:r>
                        <a:rPr lang="da-DK" sz="800" b="1" kern="1400">
                          <a:ln>
                            <a:noFill/>
                          </a:ln>
                          <a:solidFill>
                            <a:srgbClr val="000000"/>
                          </a:solidFill>
                          <a:effectLst/>
                          <a:latin typeface="Arial" panose="020B0604020202020204" pitchFamily="34" charset="0"/>
                        </a:rPr>
                        <a:t>Årets resultat</a:t>
                      </a:r>
                      <a:endParaRPr lang="da-DK" sz="800" kern="1400">
                        <a:ln>
                          <a:noFill/>
                        </a:ln>
                        <a:solidFill>
                          <a:srgbClr val="212120"/>
                        </a:solidFill>
                        <a:effectLst/>
                        <a:latin typeface="Times New Roman" panose="02020603050405020304" pitchFamily="18" charset="0"/>
                      </a:endParaRPr>
                    </a:p>
                  </a:txBody>
                  <a:tcPr marL="38053" marR="68145" marT="7972" marB="0" anchor="b">
                    <a:lnL w="12700" cap="flat" cmpd="sng" algn="ctr">
                      <a:solidFill>
                        <a:srgbClr val="009900"/>
                      </a:solidFill>
                      <a:prstDash val="solid"/>
                      <a:round/>
                      <a:headEnd type="none" w="med" len="med"/>
                      <a:tailEnd type="none" w="med" len="med"/>
                    </a:lnL>
                    <a:lnR>
                      <a:noFill/>
                    </a:lnR>
                    <a:lnT>
                      <a:noFill/>
                    </a:lnT>
                    <a:lnB w="12700" cap="flat" cmpd="sng" algn="ctr">
                      <a:solidFill>
                        <a:srgbClr val="009900"/>
                      </a:solidFill>
                      <a:prstDash val="solid"/>
                      <a:round/>
                      <a:headEnd type="none" w="med" len="med"/>
                      <a:tailEnd type="none" w="med" len="med"/>
                    </a:lnB>
                  </a:tcPr>
                </a:tc>
                <a:tc>
                  <a:txBody>
                    <a:bodyPr/>
                    <a:lstStyle/>
                    <a:p>
                      <a:pPr marR="0" indent="0" algn="l" rtl="0">
                        <a:spcBef>
                          <a:spcPts val="0"/>
                        </a:spcBef>
                        <a:spcAft>
                          <a:spcPts val="1400"/>
                        </a:spcAft>
                      </a:pPr>
                      <a:r>
                        <a:rPr lang="da-DK" sz="800" b="1" kern="1400">
                          <a:ln>
                            <a:noFill/>
                          </a:ln>
                          <a:solidFill>
                            <a:srgbClr val="000000"/>
                          </a:solidFill>
                          <a:effectLst/>
                          <a:latin typeface="Arial" panose="020B0604020202020204" pitchFamily="34" charset="0"/>
                        </a:rPr>
                        <a:t> </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w="12700" cap="flat" cmpd="sng" algn="ctr">
                      <a:solidFill>
                        <a:srgbClr val="009900"/>
                      </a:solidFill>
                      <a:prstDash val="solid"/>
                      <a:round/>
                      <a:headEnd type="none" w="med" len="med"/>
                      <a:tailEnd type="none" w="med" len="med"/>
                    </a:lnB>
                  </a:tcPr>
                </a:tc>
                <a:tc>
                  <a:txBody>
                    <a:bodyPr/>
                    <a:lstStyle/>
                    <a:p>
                      <a:pPr marR="0" indent="0" algn="r" rtl="0">
                        <a:spcBef>
                          <a:spcPts val="0"/>
                        </a:spcBef>
                        <a:spcAft>
                          <a:spcPts val="1400"/>
                        </a:spcAft>
                      </a:pPr>
                      <a:r>
                        <a:rPr lang="da-DK" sz="800" b="1" kern="1400">
                          <a:ln>
                            <a:noFill/>
                          </a:ln>
                          <a:solidFill>
                            <a:srgbClr val="000000"/>
                          </a:solidFill>
                          <a:effectLst/>
                          <a:latin typeface="Arial" panose="020B0604020202020204" pitchFamily="34" charset="0"/>
                        </a:rPr>
                        <a:t>-17.090</a:t>
                      </a:r>
                      <a:endParaRPr lang="da-DK" sz="800" kern="1400">
                        <a:ln>
                          <a:noFill/>
                        </a:ln>
                        <a:solidFill>
                          <a:srgbClr val="212120"/>
                        </a:solidFill>
                        <a:effectLst/>
                        <a:latin typeface="Times New Roman" panose="02020603050405020304" pitchFamily="18" charset="0"/>
                      </a:endParaRPr>
                    </a:p>
                  </a:txBody>
                  <a:tcPr marL="38053" marR="68145" marT="7972" marB="0" anchor="b">
                    <a:lnL>
                      <a:noFill/>
                    </a:lnL>
                    <a:lnR>
                      <a:noFill/>
                    </a:lnR>
                    <a:lnT>
                      <a:noFill/>
                    </a:lnT>
                    <a:lnB w="12700" cap="flat" cmpd="sng" algn="ctr">
                      <a:solidFill>
                        <a:srgbClr val="009900"/>
                      </a:solidFill>
                      <a:prstDash val="solid"/>
                      <a:round/>
                      <a:headEnd type="none" w="med" len="med"/>
                      <a:tailEnd type="none" w="med" len="med"/>
                    </a:lnB>
                  </a:tcPr>
                </a:tc>
                <a:tc>
                  <a:txBody>
                    <a:bodyPr/>
                    <a:lstStyle/>
                    <a:p>
                      <a:pPr marR="0" indent="0" algn="r" rtl="0">
                        <a:spcBef>
                          <a:spcPts val="0"/>
                        </a:spcBef>
                        <a:spcAft>
                          <a:spcPts val="1400"/>
                        </a:spcAft>
                      </a:pPr>
                      <a:r>
                        <a:rPr lang="da-DK" sz="800" b="1" kern="1400" dirty="0">
                          <a:ln>
                            <a:noFill/>
                          </a:ln>
                          <a:solidFill>
                            <a:srgbClr val="000000"/>
                          </a:solidFill>
                          <a:effectLst/>
                          <a:latin typeface="Arial" panose="020B0604020202020204" pitchFamily="34" charset="0"/>
                        </a:rPr>
                        <a:t>-92.200</a:t>
                      </a:r>
                      <a:endParaRPr lang="da-DK" sz="800" kern="1400" dirty="0">
                        <a:ln>
                          <a:noFill/>
                        </a:ln>
                        <a:solidFill>
                          <a:srgbClr val="212120"/>
                        </a:solidFill>
                        <a:effectLst/>
                        <a:latin typeface="Times New Roman" panose="02020603050405020304" pitchFamily="18" charset="0"/>
                      </a:endParaRPr>
                    </a:p>
                  </a:txBody>
                  <a:tcPr marL="38053" marR="68145" marT="7972" marB="0" anchor="b">
                    <a:lnL>
                      <a:noFill/>
                    </a:lnL>
                    <a:lnR w="12700" cap="flat" cmpd="sng" algn="ctr">
                      <a:solidFill>
                        <a:srgbClr val="009900"/>
                      </a:solidFill>
                      <a:prstDash val="solid"/>
                      <a:round/>
                      <a:headEnd type="none" w="med" len="med"/>
                      <a:tailEnd type="none" w="med" len="med"/>
                    </a:lnR>
                    <a:lnT>
                      <a:noFill/>
                    </a:lnT>
                    <a:lnB w="12700" cap="flat" cmpd="sng" algn="ctr">
                      <a:solidFill>
                        <a:srgbClr val="009900"/>
                      </a:solidFill>
                      <a:prstDash val="solid"/>
                      <a:round/>
                      <a:headEnd type="none" w="med" len="med"/>
                      <a:tailEnd type="none" w="med" len="med"/>
                    </a:lnB>
                  </a:tcPr>
                </a:tc>
                <a:extLst>
                  <a:ext uri="{0D108BD9-81ED-4DB2-BD59-A6C34878D82A}">
                    <a16:rowId xmlns:a16="http://schemas.microsoft.com/office/drawing/2014/main" val="784282161"/>
                  </a:ext>
                </a:extLst>
              </a:tr>
            </a:tbl>
          </a:graphicData>
        </a:graphic>
      </p:graphicFrame>
      <p:sp>
        <p:nvSpPr>
          <p:cNvPr id="26" name="Control 2">
            <a:extLst>
              <a:ext uri="{FF2B5EF4-FFF2-40B4-BE49-F238E27FC236}">
                <a16:creationId xmlns:a16="http://schemas.microsoft.com/office/drawing/2014/main" id="{1698E5CC-42F9-BFF6-FCB5-846D81FD89F1}"/>
              </a:ext>
            </a:extLst>
          </p:cNvPr>
          <p:cNvSpPr>
            <a:spLocks noChangeArrowheads="1" noChangeShapeType="1"/>
          </p:cNvSpPr>
          <p:nvPr/>
        </p:nvSpPr>
        <p:spPr bwMode="auto">
          <a:xfrm>
            <a:off x="972271" y="3246357"/>
            <a:ext cx="4131171" cy="5850098"/>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da-DK"/>
          </a:p>
        </p:txBody>
      </p:sp>
    </p:spTree>
    <p:extLst>
      <p:ext uri="{BB962C8B-B14F-4D97-AF65-F5344CB8AC3E}">
        <p14:creationId xmlns:p14="http://schemas.microsoft.com/office/powerpoint/2010/main" val="924391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12647" y="228600"/>
            <a:ext cx="8359039" cy="990600"/>
          </a:xfrm>
        </p:spPr>
        <p:txBody>
          <a:bodyPr>
            <a:normAutofit/>
          </a:bodyPr>
          <a:lstStyle/>
          <a:p>
            <a:r>
              <a:rPr lang="da-DK" dirty="0"/>
              <a:t>GF 23, punkt 6: Budget 2024 </a:t>
            </a:r>
            <a:r>
              <a:rPr lang="da-DK" sz="1600" dirty="0"/>
              <a:t>Særlig Fond</a:t>
            </a:r>
            <a:endParaRPr lang="da-DK" dirty="0"/>
          </a:p>
        </p:txBody>
      </p:sp>
      <p:pic>
        <p:nvPicPr>
          <p:cNvPr id="4" name="Billede 3"/>
          <p:cNvPicPr>
            <a:picLocks noChangeAspect="1"/>
          </p:cNvPicPr>
          <p:nvPr/>
        </p:nvPicPr>
        <p:blipFill>
          <a:blip r:embed="rId2" cstate="print">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8392700" y="5978429"/>
            <a:ext cx="578987" cy="605404"/>
          </a:xfrm>
          <a:prstGeom prst="rect">
            <a:avLst/>
          </a:prstGeom>
        </p:spPr>
      </p:pic>
      <p:sp>
        <p:nvSpPr>
          <p:cNvPr id="6" name="Control 1"/>
          <p:cNvSpPr>
            <a:spLocks noChangeArrowheads="1" noChangeShapeType="1"/>
          </p:cNvSpPr>
          <p:nvPr/>
        </p:nvSpPr>
        <p:spPr bwMode="auto">
          <a:xfrm>
            <a:off x="11523663" y="2574925"/>
            <a:ext cx="3162300" cy="5572125"/>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8" name="Control 1"/>
          <p:cNvSpPr>
            <a:spLocks noChangeArrowheads="1" noChangeShapeType="1"/>
          </p:cNvSpPr>
          <p:nvPr/>
        </p:nvSpPr>
        <p:spPr bwMode="auto">
          <a:xfrm>
            <a:off x="14878050" y="2840038"/>
            <a:ext cx="2997200" cy="360521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10" name="Control 2"/>
          <p:cNvSpPr>
            <a:spLocks noChangeArrowheads="1" noChangeShapeType="1"/>
          </p:cNvSpPr>
          <p:nvPr/>
        </p:nvSpPr>
        <p:spPr bwMode="auto">
          <a:xfrm>
            <a:off x="14887575" y="6584950"/>
            <a:ext cx="2986088" cy="3802063"/>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11" name="Control 1"/>
          <p:cNvSpPr>
            <a:spLocks noChangeArrowheads="1" noChangeShapeType="1"/>
          </p:cNvSpPr>
          <p:nvPr/>
        </p:nvSpPr>
        <p:spPr bwMode="auto">
          <a:xfrm>
            <a:off x="3508375" y="3808413"/>
            <a:ext cx="3600450" cy="2317750"/>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7" name="Control 1"/>
          <p:cNvSpPr>
            <a:spLocks noChangeArrowheads="1" noChangeShapeType="1"/>
          </p:cNvSpPr>
          <p:nvPr/>
        </p:nvSpPr>
        <p:spPr bwMode="auto">
          <a:xfrm>
            <a:off x="3929063" y="6592888"/>
            <a:ext cx="2924175" cy="4467225"/>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14" name="Control 2"/>
          <p:cNvSpPr>
            <a:spLocks noChangeArrowheads="1" noChangeShapeType="1"/>
          </p:cNvSpPr>
          <p:nvPr/>
        </p:nvSpPr>
        <p:spPr bwMode="auto">
          <a:xfrm>
            <a:off x="7296150" y="8237538"/>
            <a:ext cx="3030538" cy="124936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16" name="Control 3"/>
          <p:cNvSpPr>
            <a:spLocks noChangeArrowheads="1" noChangeShapeType="1"/>
          </p:cNvSpPr>
          <p:nvPr/>
        </p:nvSpPr>
        <p:spPr bwMode="auto">
          <a:xfrm>
            <a:off x="3681413" y="12984163"/>
            <a:ext cx="2932112" cy="838200"/>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12" name="Control 1"/>
          <p:cNvSpPr>
            <a:spLocks noChangeArrowheads="1" noChangeShapeType="1"/>
          </p:cNvSpPr>
          <p:nvPr/>
        </p:nvSpPr>
        <p:spPr bwMode="auto">
          <a:xfrm>
            <a:off x="7307263" y="8636000"/>
            <a:ext cx="3021012" cy="3333750"/>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9" name="Control 1"/>
          <p:cNvSpPr>
            <a:spLocks noChangeArrowheads="1" noChangeShapeType="1"/>
          </p:cNvSpPr>
          <p:nvPr/>
        </p:nvSpPr>
        <p:spPr bwMode="auto">
          <a:xfrm>
            <a:off x="7307263" y="8326438"/>
            <a:ext cx="3021012" cy="3138487"/>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13" name="Control 1"/>
          <p:cNvSpPr>
            <a:spLocks noChangeArrowheads="1" noChangeShapeType="1"/>
          </p:cNvSpPr>
          <p:nvPr/>
        </p:nvSpPr>
        <p:spPr bwMode="auto">
          <a:xfrm>
            <a:off x="7307263" y="8326438"/>
            <a:ext cx="3021012" cy="3130550"/>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15" name="Control 1">
            <a:extLst>
              <a:ext uri="{FF2B5EF4-FFF2-40B4-BE49-F238E27FC236}">
                <a16:creationId xmlns:a16="http://schemas.microsoft.com/office/drawing/2014/main" id="{5555AE55-D705-452F-A32F-6736857DF434}"/>
              </a:ext>
            </a:extLst>
          </p:cNvPr>
          <p:cNvSpPr>
            <a:spLocks noChangeArrowheads="1" noChangeShapeType="1"/>
          </p:cNvSpPr>
          <p:nvPr/>
        </p:nvSpPr>
        <p:spPr bwMode="auto">
          <a:xfrm>
            <a:off x="6883999" y="8151499"/>
            <a:ext cx="3858263" cy="3791163"/>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0" tIns="0" rIns="0" bIns="0" numCol="1" anchor="t" anchorCtr="0" compatLnSpc="1">
            <a:prstTxWarp prst="textNoShape">
              <a:avLst/>
            </a:prstTxWarp>
          </a:bodyPr>
          <a:lstStyle/>
          <a:p>
            <a:endParaRPr lang="da-DK"/>
          </a:p>
        </p:txBody>
      </p:sp>
      <p:sp>
        <p:nvSpPr>
          <p:cNvPr id="17" name="Control 1">
            <a:extLst>
              <a:ext uri="{FF2B5EF4-FFF2-40B4-BE49-F238E27FC236}">
                <a16:creationId xmlns:a16="http://schemas.microsoft.com/office/drawing/2014/main" id="{B05EBA7B-A989-827E-724D-5F5AA689E6FB}"/>
              </a:ext>
            </a:extLst>
          </p:cNvPr>
          <p:cNvSpPr>
            <a:spLocks noChangeArrowheads="1" noChangeShapeType="1"/>
          </p:cNvSpPr>
          <p:nvPr/>
        </p:nvSpPr>
        <p:spPr bwMode="auto">
          <a:xfrm>
            <a:off x="2933700" y="3990975"/>
            <a:ext cx="3443288" cy="3074988"/>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da-DK"/>
          </a:p>
        </p:txBody>
      </p:sp>
      <p:graphicFrame>
        <p:nvGraphicFramePr>
          <p:cNvPr id="18" name="Tabel 17">
            <a:extLst>
              <a:ext uri="{FF2B5EF4-FFF2-40B4-BE49-F238E27FC236}">
                <a16:creationId xmlns:a16="http://schemas.microsoft.com/office/drawing/2014/main" id="{FDEF6CA9-6C81-8E55-D6DA-A5BA358ACAAC}"/>
              </a:ext>
            </a:extLst>
          </p:cNvPr>
          <p:cNvGraphicFramePr>
            <a:graphicFrameLocks noGrp="1"/>
          </p:cNvGraphicFramePr>
          <p:nvPr>
            <p:extLst>
              <p:ext uri="{D42A27DB-BD31-4B8C-83A1-F6EECF244321}">
                <p14:modId xmlns:p14="http://schemas.microsoft.com/office/powerpoint/2010/main" val="4077772461"/>
              </p:ext>
            </p:extLst>
          </p:nvPr>
        </p:nvGraphicFramePr>
        <p:xfrm>
          <a:off x="2791101" y="1922051"/>
          <a:ext cx="3445219" cy="4661782"/>
        </p:xfrm>
        <a:graphic>
          <a:graphicData uri="http://schemas.openxmlformats.org/drawingml/2006/table">
            <a:tbl>
              <a:tblPr/>
              <a:tblGrid>
                <a:gridCol w="1687312">
                  <a:extLst>
                    <a:ext uri="{9D8B030D-6E8A-4147-A177-3AD203B41FA5}">
                      <a16:colId xmlns:a16="http://schemas.microsoft.com/office/drawing/2014/main" val="198474372"/>
                    </a:ext>
                  </a:extLst>
                </a:gridCol>
                <a:gridCol w="152464">
                  <a:extLst>
                    <a:ext uri="{9D8B030D-6E8A-4147-A177-3AD203B41FA5}">
                      <a16:colId xmlns:a16="http://schemas.microsoft.com/office/drawing/2014/main" val="465875919"/>
                    </a:ext>
                  </a:extLst>
                </a:gridCol>
                <a:gridCol w="769408">
                  <a:extLst>
                    <a:ext uri="{9D8B030D-6E8A-4147-A177-3AD203B41FA5}">
                      <a16:colId xmlns:a16="http://schemas.microsoft.com/office/drawing/2014/main" val="2406575180"/>
                    </a:ext>
                  </a:extLst>
                </a:gridCol>
                <a:gridCol w="836035">
                  <a:extLst>
                    <a:ext uri="{9D8B030D-6E8A-4147-A177-3AD203B41FA5}">
                      <a16:colId xmlns:a16="http://schemas.microsoft.com/office/drawing/2014/main" val="3627403525"/>
                    </a:ext>
                  </a:extLst>
                </a:gridCol>
              </a:tblGrid>
              <a:tr h="161925">
                <a:tc>
                  <a:txBody>
                    <a:bodyPr/>
                    <a:lstStyle/>
                    <a:p>
                      <a:pPr marR="0" indent="0" algn="ctr" rtl="0">
                        <a:spcBef>
                          <a:spcPts val="0"/>
                        </a:spcBef>
                        <a:spcAft>
                          <a:spcPts val="1400"/>
                        </a:spcAft>
                      </a:pPr>
                      <a:r>
                        <a:rPr lang="da-DK" sz="1400" b="1" kern="1400" dirty="0">
                          <a:ln>
                            <a:noFill/>
                          </a:ln>
                          <a:solidFill>
                            <a:srgbClr val="000000"/>
                          </a:solidFill>
                          <a:effectLst/>
                          <a:latin typeface="Arial" panose="020B0604020202020204" pitchFamily="34" charset="0"/>
                        </a:rPr>
                        <a:t>Særlig Fond</a:t>
                      </a:r>
                      <a:endParaRPr lang="da-DK" sz="1400" kern="1400" dirty="0">
                        <a:ln>
                          <a:noFill/>
                        </a:ln>
                        <a:solidFill>
                          <a:srgbClr val="212120"/>
                        </a:solidFill>
                        <a:effectLst/>
                        <a:latin typeface="Times New Roman" panose="02020603050405020304" pitchFamily="18" charset="0"/>
                      </a:endParaRPr>
                    </a:p>
                  </a:txBody>
                  <a:tcPr marL="45530" marR="81534" marT="9538" marB="0" anchor="b">
                    <a:lnL w="12700" cap="flat" cmpd="sng" algn="ctr">
                      <a:solidFill>
                        <a:srgbClr val="009900"/>
                      </a:solidFill>
                      <a:prstDash val="solid"/>
                      <a:round/>
                      <a:headEnd type="none" w="med" len="med"/>
                      <a:tailEnd type="none" w="med" len="med"/>
                    </a:lnL>
                    <a:lnR>
                      <a:noFill/>
                    </a:lnR>
                    <a:lnT w="12700" cap="flat" cmpd="sng" algn="ctr">
                      <a:solidFill>
                        <a:srgbClr val="009900"/>
                      </a:solidFill>
                      <a:prstDash val="solid"/>
                      <a:round/>
                      <a:headEnd type="none" w="med" len="med"/>
                      <a:tailEnd type="none" w="med" len="med"/>
                    </a:lnT>
                    <a:lnB>
                      <a:noFill/>
                    </a:lnB>
                  </a:tcPr>
                </a:tc>
                <a:tc>
                  <a:txBody>
                    <a:bodyPr/>
                    <a:lstStyle/>
                    <a:p>
                      <a:pPr marR="0" indent="0" algn="ctr" rtl="0">
                        <a:spcBef>
                          <a:spcPts val="0"/>
                        </a:spcBef>
                        <a:spcAft>
                          <a:spcPts val="1400"/>
                        </a:spcAft>
                      </a:pPr>
                      <a:r>
                        <a:rPr lang="da-DK" sz="1400" b="1" kern="1400">
                          <a:ln>
                            <a:noFill/>
                          </a:ln>
                          <a:solidFill>
                            <a:srgbClr val="000000"/>
                          </a:solidFill>
                          <a:effectLst/>
                          <a:latin typeface="Arial" panose="020B0604020202020204" pitchFamily="34" charset="0"/>
                        </a:rPr>
                        <a:t> </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a:noFill/>
                    </a:lnR>
                    <a:lnT w="12700" cap="flat" cmpd="sng" algn="ctr">
                      <a:solidFill>
                        <a:srgbClr val="009900"/>
                      </a:solidFill>
                      <a:prstDash val="solid"/>
                      <a:round/>
                      <a:headEnd type="none" w="med" len="med"/>
                      <a:tailEnd type="none" w="med" len="med"/>
                    </a:lnT>
                    <a:lnB>
                      <a:noFill/>
                    </a:lnB>
                  </a:tcPr>
                </a:tc>
                <a:tc>
                  <a:txBody>
                    <a:bodyPr/>
                    <a:lstStyle/>
                    <a:p>
                      <a:pPr marR="0" indent="0" algn="ctr" rtl="0">
                        <a:spcBef>
                          <a:spcPts val="0"/>
                        </a:spcBef>
                        <a:spcAft>
                          <a:spcPts val="1400"/>
                        </a:spcAft>
                      </a:pPr>
                      <a:r>
                        <a:rPr lang="da-DK" sz="1400" kern="1400">
                          <a:ln>
                            <a:noFill/>
                          </a:ln>
                          <a:solidFill>
                            <a:srgbClr val="212120"/>
                          </a:solidFill>
                          <a:effectLst/>
                          <a:latin typeface="Times New Roman" panose="02020603050405020304" pitchFamily="18" charset="0"/>
                        </a:rPr>
                        <a:t> </a:t>
                      </a:r>
                    </a:p>
                  </a:txBody>
                  <a:tcPr marL="45530" marR="81534" marT="9538" marB="0" anchor="b">
                    <a:lnL>
                      <a:noFill/>
                    </a:lnL>
                    <a:lnR>
                      <a:noFill/>
                    </a:lnR>
                    <a:lnT w="12700" cap="flat" cmpd="sng" algn="ctr">
                      <a:solidFill>
                        <a:srgbClr val="009900"/>
                      </a:solidFill>
                      <a:prstDash val="solid"/>
                      <a:round/>
                      <a:headEnd type="none" w="med" len="med"/>
                      <a:tailEnd type="none" w="med" len="med"/>
                    </a:lnT>
                    <a:lnB>
                      <a:noFill/>
                    </a:lnB>
                  </a:tcPr>
                </a:tc>
                <a:tc>
                  <a:txBody>
                    <a:bodyPr/>
                    <a:lstStyle/>
                    <a:p>
                      <a:pPr marR="0" indent="0" algn="ctr" rtl="0">
                        <a:spcBef>
                          <a:spcPts val="0"/>
                        </a:spcBef>
                        <a:spcAft>
                          <a:spcPts val="1400"/>
                        </a:spcAft>
                      </a:pPr>
                      <a:r>
                        <a:rPr lang="da-DK" sz="1400" kern="1400">
                          <a:ln>
                            <a:noFill/>
                          </a:ln>
                          <a:solidFill>
                            <a:srgbClr val="212120"/>
                          </a:solidFill>
                          <a:effectLst/>
                          <a:latin typeface="Times New Roman" panose="02020603050405020304" pitchFamily="18" charset="0"/>
                        </a:rPr>
                        <a:t> </a:t>
                      </a:r>
                    </a:p>
                  </a:txBody>
                  <a:tcPr marL="45530" marR="81534" marT="9538" marB="0" anchor="b">
                    <a:lnL>
                      <a:noFill/>
                    </a:lnL>
                    <a:lnR w="12700" cap="flat" cmpd="sng" algn="ctr">
                      <a:solidFill>
                        <a:srgbClr val="009900"/>
                      </a:solidFill>
                      <a:prstDash val="solid"/>
                      <a:round/>
                      <a:headEnd type="none" w="med" len="med"/>
                      <a:tailEnd type="none" w="med" len="med"/>
                    </a:lnR>
                    <a:lnT w="12700" cap="flat" cmpd="sng" algn="ctr">
                      <a:solidFill>
                        <a:srgbClr val="009900"/>
                      </a:solidFill>
                      <a:prstDash val="solid"/>
                      <a:round/>
                      <a:headEnd type="none" w="med" len="med"/>
                      <a:tailEnd type="none" w="med" len="med"/>
                    </a:lnT>
                    <a:lnB>
                      <a:noFill/>
                    </a:lnB>
                  </a:tcPr>
                </a:tc>
                <a:extLst>
                  <a:ext uri="{0D108BD9-81ED-4DB2-BD59-A6C34878D82A}">
                    <a16:rowId xmlns:a16="http://schemas.microsoft.com/office/drawing/2014/main" val="995908426"/>
                  </a:ext>
                </a:extLst>
              </a:tr>
              <a:tr h="161925">
                <a:tc>
                  <a:txBody>
                    <a:bodyPr/>
                    <a:lstStyle/>
                    <a:p>
                      <a:pPr marR="0" indent="0" algn="l" rtl="0">
                        <a:spcBef>
                          <a:spcPts val="0"/>
                        </a:spcBef>
                        <a:spcAft>
                          <a:spcPts val="1400"/>
                        </a:spcAft>
                      </a:pPr>
                      <a:r>
                        <a:rPr lang="da-DK" sz="1400" b="1" kern="1400" dirty="0">
                          <a:ln>
                            <a:noFill/>
                          </a:ln>
                          <a:solidFill>
                            <a:srgbClr val="000000"/>
                          </a:solidFill>
                          <a:effectLst/>
                          <a:latin typeface="Arial" panose="020B0604020202020204" pitchFamily="34" charset="0"/>
                        </a:rPr>
                        <a:t>Indtægter</a:t>
                      </a:r>
                      <a:endParaRPr lang="da-DK" sz="1400" kern="1400" dirty="0">
                        <a:ln>
                          <a:noFill/>
                        </a:ln>
                        <a:solidFill>
                          <a:srgbClr val="212120"/>
                        </a:solidFill>
                        <a:effectLst/>
                        <a:latin typeface="Times New Roman" panose="02020603050405020304" pitchFamily="18" charset="0"/>
                      </a:endParaRPr>
                    </a:p>
                  </a:txBody>
                  <a:tcPr marL="45530" marR="81534" marT="9538"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400" b="1" kern="1400">
                          <a:ln>
                            <a:noFill/>
                          </a:ln>
                          <a:solidFill>
                            <a:srgbClr val="000000"/>
                          </a:solidFill>
                          <a:effectLst/>
                          <a:latin typeface="Arial" panose="020B0604020202020204" pitchFamily="34" charset="0"/>
                        </a:rPr>
                        <a:t> </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a:noFill/>
                    </a:lnB>
                  </a:tcPr>
                </a:tc>
                <a:tc>
                  <a:txBody>
                    <a:bodyPr/>
                    <a:lstStyle/>
                    <a:p>
                      <a:pPr marR="0" indent="0" algn="l" rtl="0">
                        <a:spcBef>
                          <a:spcPts val="0"/>
                        </a:spcBef>
                        <a:spcAft>
                          <a:spcPts val="1400"/>
                        </a:spcAft>
                      </a:pPr>
                      <a:r>
                        <a:rPr lang="da-DK" sz="1400" kern="1400">
                          <a:ln>
                            <a:noFill/>
                          </a:ln>
                          <a:solidFill>
                            <a:srgbClr val="212120"/>
                          </a:solidFill>
                          <a:effectLst/>
                          <a:latin typeface="Times New Roman" panose="02020603050405020304" pitchFamily="18" charset="0"/>
                        </a:rPr>
                        <a:t> </a:t>
                      </a:r>
                    </a:p>
                  </a:txBody>
                  <a:tcPr marL="45530" marR="81534" marT="9538" marB="0" anchor="b">
                    <a:lnL>
                      <a:noFill/>
                    </a:lnL>
                    <a:lnR>
                      <a:noFill/>
                    </a:lnR>
                    <a:lnT>
                      <a:noFill/>
                    </a:lnT>
                    <a:lnB>
                      <a:noFill/>
                    </a:lnB>
                  </a:tcPr>
                </a:tc>
                <a:tc>
                  <a:txBody>
                    <a:bodyPr/>
                    <a:lstStyle/>
                    <a:p>
                      <a:pPr marR="0" indent="0" algn="l" rtl="0">
                        <a:spcBef>
                          <a:spcPts val="0"/>
                        </a:spcBef>
                        <a:spcAft>
                          <a:spcPts val="1400"/>
                        </a:spcAft>
                      </a:pPr>
                      <a:r>
                        <a:rPr lang="da-DK" sz="1400" kern="1400">
                          <a:ln>
                            <a:noFill/>
                          </a:ln>
                          <a:solidFill>
                            <a:srgbClr val="212120"/>
                          </a:solidFill>
                          <a:effectLst/>
                          <a:latin typeface="Times New Roman" panose="02020603050405020304" pitchFamily="18" charset="0"/>
                        </a:rPr>
                        <a:t> </a:t>
                      </a:r>
                    </a:p>
                  </a:txBody>
                  <a:tcPr marL="45530" marR="81534" marT="9538"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3796476338"/>
                  </a:ext>
                </a:extLst>
              </a:tr>
              <a:tr h="161925">
                <a:tc>
                  <a:txBody>
                    <a:bodyPr/>
                    <a:lstStyle/>
                    <a:p>
                      <a:pPr marR="0" indent="0" algn="l" rtl="0">
                        <a:spcBef>
                          <a:spcPts val="0"/>
                        </a:spcBef>
                        <a:spcAft>
                          <a:spcPts val="1400"/>
                        </a:spcAft>
                      </a:pPr>
                      <a:r>
                        <a:rPr lang="da-DK" sz="1400" kern="1400">
                          <a:ln>
                            <a:noFill/>
                          </a:ln>
                          <a:solidFill>
                            <a:srgbClr val="000000"/>
                          </a:solidFill>
                          <a:effectLst/>
                          <a:latin typeface="Arial" panose="020B0604020202020204" pitchFamily="34" charset="0"/>
                        </a:rPr>
                        <a:t>Husleje</a:t>
                      </a:r>
                      <a:endParaRPr lang="da-DK" sz="1400" kern="1400">
                        <a:ln>
                          <a:noFill/>
                        </a:ln>
                        <a:solidFill>
                          <a:srgbClr val="212120"/>
                        </a:solidFill>
                        <a:effectLst/>
                        <a:latin typeface="Times New Roman" panose="02020603050405020304" pitchFamily="18" charset="0"/>
                      </a:endParaRPr>
                    </a:p>
                  </a:txBody>
                  <a:tcPr marL="45530" marR="81534" marT="9538"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400" kern="1400">
                          <a:ln>
                            <a:noFill/>
                          </a:ln>
                          <a:solidFill>
                            <a:srgbClr val="000000"/>
                          </a:solidFill>
                          <a:effectLst/>
                          <a:latin typeface="Arial" panose="020B0604020202020204" pitchFamily="34" charset="0"/>
                        </a:rPr>
                        <a:t> </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a:noFill/>
                    </a:lnB>
                  </a:tcPr>
                </a:tc>
                <a:tc>
                  <a:txBody>
                    <a:bodyPr/>
                    <a:lstStyle/>
                    <a:p>
                      <a:pPr marR="0" indent="0" algn="r" rtl="0">
                        <a:spcBef>
                          <a:spcPts val="0"/>
                        </a:spcBef>
                        <a:spcAft>
                          <a:spcPts val="1400"/>
                        </a:spcAft>
                      </a:pPr>
                      <a:r>
                        <a:rPr lang="da-DK" sz="1400" kern="1400">
                          <a:ln>
                            <a:noFill/>
                          </a:ln>
                          <a:solidFill>
                            <a:srgbClr val="000000"/>
                          </a:solidFill>
                          <a:effectLst/>
                          <a:latin typeface="Arial" panose="020B0604020202020204" pitchFamily="34" charset="0"/>
                        </a:rPr>
                        <a:t>145.000</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a:noFill/>
                    </a:lnB>
                  </a:tcPr>
                </a:tc>
                <a:tc>
                  <a:txBody>
                    <a:bodyPr/>
                    <a:lstStyle/>
                    <a:p>
                      <a:pPr marR="0" indent="0" algn="r" rtl="0">
                        <a:spcBef>
                          <a:spcPts val="0"/>
                        </a:spcBef>
                        <a:spcAft>
                          <a:spcPts val="1400"/>
                        </a:spcAft>
                      </a:pPr>
                      <a:r>
                        <a:rPr lang="da-DK" sz="1400" kern="1400">
                          <a:ln>
                            <a:noFill/>
                          </a:ln>
                          <a:solidFill>
                            <a:srgbClr val="000000"/>
                          </a:solidFill>
                          <a:effectLst/>
                          <a:latin typeface="Arial" panose="020B0604020202020204" pitchFamily="34" charset="0"/>
                        </a:rPr>
                        <a:t>145.000</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3362080384"/>
                  </a:ext>
                </a:extLst>
              </a:tr>
              <a:tr h="161925">
                <a:tc>
                  <a:txBody>
                    <a:bodyPr/>
                    <a:lstStyle/>
                    <a:p>
                      <a:pPr marR="0" indent="0" algn="l" rtl="0">
                        <a:spcBef>
                          <a:spcPts val="0"/>
                        </a:spcBef>
                        <a:spcAft>
                          <a:spcPts val="1400"/>
                        </a:spcAft>
                      </a:pPr>
                      <a:r>
                        <a:rPr lang="da-DK" sz="1400" kern="1400" dirty="0">
                          <a:ln>
                            <a:noFill/>
                          </a:ln>
                          <a:solidFill>
                            <a:srgbClr val="000000"/>
                          </a:solidFill>
                          <a:effectLst/>
                          <a:latin typeface="Arial" panose="020B0604020202020204" pitchFamily="34" charset="0"/>
                        </a:rPr>
                        <a:t>Renteindtægter</a:t>
                      </a:r>
                      <a:endParaRPr lang="da-DK" sz="1400" kern="1400" dirty="0">
                        <a:ln>
                          <a:noFill/>
                        </a:ln>
                        <a:solidFill>
                          <a:srgbClr val="212120"/>
                        </a:solidFill>
                        <a:effectLst/>
                        <a:latin typeface="Times New Roman" panose="02020603050405020304" pitchFamily="18" charset="0"/>
                      </a:endParaRPr>
                    </a:p>
                  </a:txBody>
                  <a:tcPr marL="45530" marR="81534" marT="9538"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400" kern="1400">
                          <a:ln>
                            <a:noFill/>
                          </a:ln>
                          <a:solidFill>
                            <a:srgbClr val="000000"/>
                          </a:solidFill>
                          <a:effectLst/>
                          <a:latin typeface="Arial" panose="020B0604020202020204" pitchFamily="34" charset="0"/>
                        </a:rPr>
                        <a:t> </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a:noFill/>
                    </a:lnB>
                  </a:tcPr>
                </a:tc>
                <a:tc>
                  <a:txBody>
                    <a:bodyPr/>
                    <a:lstStyle/>
                    <a:p>
                      <a:pPr marR="0" indent="0" algn="r" rtl="0">
                        <a:spcBef>
                          <a:spcPts val="0"/>
                        </a:spcBef>
                        <a:spcAft>
                          <a:spcPts val="1400"/>
                        </a:spcAft>
                      </a:pPr>
                      <a:r>
                        <a:rPr lang="da-DK" sz="1400" kern="1400">
                          <a:ln>
                            <a:noFill/>
                          </a:ln>
                          <a:solidFill>
                            <a:srgbClr val="000000"/>
                          </a:solidFill>
                          <a:effectLst/>
                          <a:latin typeface="Arial" panose="020B0604020202020204" pitchFamily="34" charset="0"/>
                        </a:rPr>
                        <a:t>0</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a:noFill/>
                    </a:lnB>
                  </a:tcPr>
                </a:tc>
                <a:tc>
                  <a:txBody>
                    <a:bodyPr/>
                    <a:lstStyle/>
                    <a:p>
                      <a:pPr marR="0" indent="0" algn="r" rtl="0">
                        <a:spcBef>
                          <a:spcPts val="0"/>
                        </a:spcBef>
                        <a:spcAft>
                          <a:spcPts val="1400"/>
                        </a:spcAft>
                      </a:pPr>
                      <a:r>
                        <a:rPr lang="da-DK" sz="1400" kern="1400">
                          <a:ln>
                            <a:noFill/>
                          </a:ln>
                          <a:solidFill>
                            <a:srgbClr val="000000"/>
                          </a:solidFill>
                          <a:effectLst/>
                          <a:latin typeface="Arial" panose="020B0604020202020204" pitchFamily="34" charset="0"/>
                        </a:rPr>
                        <a:t>0</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35168208"/>
                  </a:ext>
                </a:extLst>
              </a:tr>
              <a:tr h="161925">
                <a:tc>
                  <a:txBody>
                    <a:bodyPr/>
                    <a:lstStyle/>
                    <a:p>
                      <a:pPr marR="0" indent="0" algn="l" rtl="0">
                        <a:spcBef>
                          <a:spcPts val="0"/>
                        </a:spcBef>
                        <a:spcAft>
                          <a:spcPts val="1400"/>
                        </a:spcAft>
                      </a:pPr>
                      <a:r>
                        <a:rPr lang="da-DK" sz="1400" kern="1400" dirty="0">
                          <a:ln>
                            <a:noFill/>
                          </a:ln>
                          <a:solidFill>
                            <a:srgbClr val="000000"/>
                          </a:solidFill>
                          <a:effectLst/>
                          <a:latin typeface="Arial" panose="020B0604020202020204" pitchFamily="34" charset="0"/>
                        </a:rPr>
                        <a:t>Indtægter i alt </a:t>
                      </a:r>
                      <a:endParaRPr lang="da-DK" sz="1400" kern="1400" dirty="0">
                        <a:ln>
                          <a:noFill/>
                        </a:ln>
                        <a:solidFill>
                          <a:srgbClr val="212120"/>
                        </a:solidFill>
                        <a:effectLst/>
                        <a:latin typeface="Times New Roman" panose="02020603050405020304" pitchFamily="18" charset="0"/>
                      </a:endParaRPr>
                    </a:p>
                  </a:txBody>
                  <a:tcPr marL="45530" marR="81534" marT="9538"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400" kern="1400">
                          <a:ln>
                            <a:noFill/>
                          </a:ln>
                          <a:solidFill>
                            <a:srgbClr val="000000"/>
                          </a:solidFill>
                          <a:effectLst/>
                          <a:latin typeface="Arial" panose="020B0604020202020204" pitchFamily="34" charset="0"/>
                        </a:rPr>
                        <a:t> </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a:noFill/>
                    </a:lnB>
                  </a:tcPr>
                </a:tc>
                <a:tc>
                  <a:txBody>
                    <a:bodyPr/>
                    <a:lstStyle/>
                    <a:p>
                      <a:pPr marR="0" indent="0" algn="r" rtl="0">
                        <a:spcBef>
                          <a:spcPts val="0"/>
                        </a:spcBef>
                        <a:spcAft>
                          <a:spcPts val="1400"/>
                        </a:spcAft>
                      </a:pPr>
                      <a:r>
                        <a:rPr lang="da-DK" sz="1400" b="1" kern="1400">
                          <a:ln>
                            <a:noFill/>
                          </a:ln>
                          <a:solidFill>
                            <a:srgbClr val="000000"/>
                          </a:solidFill>
                          <a:effectLst/>
                          <a:latin typeface="Arial" panose="020B0604020202020204" pitchFamily="34" charset="0"/>
                        </a:rPr>
                        <a:t>145.000</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a:noFill/>
                    </a:lnB>
                  </a:tcPr>
                </a:tc>
                <a:tc>
                  <a:txBody>
                    <a:bodyPr/>
                    <a:lstStyle/>
                    <a:p>
                      <a:pPr marR="0" indent="0" algn="r" rtl="0">
                        <a:spcBef>
                          <a:spcPts val="0"/>
                        </a:spcBef>
                        <a:spcAft>
                          <a:spcPts val="1400"/>
                        </a:spcAft>
                      </a:pPr>
                      <a:r>
                        <a:rPr lang="da-DK" sz="1400" b="1" kern="1400">
                          <a:ln>
                            <a:noFill/>
                          </a:ln>
                          <a:solidFill>
                            <a:srgbClr val="000000"/>
                          </a:solidFill>
                          <a:effectLst/>
                          <a:latin typeface="Arial" panose="020B0604020202020204" pitchFamily="34" charset="0"/>
                        </a:rPr>
                        <a:t>145.000</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2677493731"/>
                  </a:ext>
                </a:extLst>
              </a:tr>
              <a:tr h="161925">
                <a:tc>
                  <a:txBody>
                    <a:bodyPr/>
                    <a:lstStyle/>
                    <a:p>
                      <a:pPr marR="0" indent="0" algn="r" rtl="0">
                        <a:spcBef>
                          <a:spcPts val="0"/>
                        </a:spcBef>
                        <a:spcAft>
                          <a:spcPts val="1400"/>
                        </a:spcAft>
                      </a:pPr>
                      <a:r>
                        <a:rPr lang="da-DK" sz="1400" b="1" kern="1400">
                          <a:ln>
                            <a:noFill/>
                          </a:ln>
                          <a:solidFill>
                            <a:srgbClr val="000000"/>
                          </a:solidFill>
                          <a:effectLst/>
                          <a:latin typeface="Arial" panose="020B0604020202020204" pitchFamily="34" charset="0"/>
                        </a:rPr>
                        <a:t> </a:t>
                      </a:r>
                      <a:endParaRPr lang="da-DK" sz="1400" kern="1400">
                        <a:ln>
                          <a:noFill/>
                        </a:ln>
                        <a:solidFill>
                          <a:srgbClr val="212120"/>
                        </a:solidFill>
                        <a:effectLst/>
                        <a:latin typeface="Times New Roman" panose="02020603050405020304" pitchFamily="18" charset="0"/>
                      </a:endParaRPr>
                    </a:p>
                  </a:txBody>
                  <a:tcPr marL="45530" marR="81534" marT="9538"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r" rtl="0">
                        <a:spcBef>
                          <a:spcPts val="0"/>
                        </a:spcBef>
                        <a:spcAft>
                          <a:spcPts val="1400"/>
                        </a:spcAft>
                      </a:pPr>
                      <a:r>
                        <a:rPr lang="da-DK" sz="1400" kern="1400">
                          <a:ln>
                            <a:noFill/>
                          </a:ln>
                          <a:solidFill>
                            <a:srgbClr val="212120"/>
                          </a:solidFill>
                          <a:effectLst/>
                          <a:latin typeface="Times New Roman" panose="02020603050405020304" pitchFamily="18" charset="0"/>
                        </a:rPr>
                        <a:t> </a:t>
                      </a:r>
                    </a:p>
                  </a:txBody>
                  <a:tcPr marL="45530" marR="81534" marT="9538" marB="0" anchor="b">
                    <a:lnL>
                      <a:noFill/>
                    </a:lnL>
                    <a:lnR>
                      <a:noFill/>
                    </a:lnR>
                    <a:lnT>
                      <a:noFill/>
                    </a:lnT>
                    <a:lnB>
                      <a:noFill/>
                    </a:lnB>
                  </a:tcPr>
                </a:tc>
                <a:tc>
                  <a:txBody>
                    <a:bodyPr/>
                    <a:lstStyle/>
                    <a:p>
                      <a:pPr marR="0" indent="0" algn="r" rtl="0">
                        <a:spcBef>
                          <a:spcPts val="0"/>
                        </a:spcBef>
                        <a:spcAft>
                          <a:spcPts val="1400"/>
                        </a:spcAft>
                      </a:pPr>
                      <a:r>
                        <a:rPr lang="da-DK" sz="1400" kern="1400">
                          <a:ln>
                            <a:noFill/>
                          </a:ln>
                          <a:solidFill>
                            <a:srgbClr val="212120"/>
                          </a:solidFill>
                          <a:effectLst/>
                          <a:latin typeface="Times New Roman" panose="02020603050405020304" pitchFamily="18" charset="0"/>
                        </a:rPr>
                        <a:t> </a:t>
                      </a:r>
                    </a:p>
                  </a:txBody>
                  <a:tcPr marL="45530" marR="81534" marT="9538" marB="0" anchor="b">
                    <a:lnL>
                      <a:noFill/>
                    </a:lnL>
                    <a:lnR>
                      <a:noFill/>
                    </a:lnR>
                    <a:lnT>
                      <a:noFill/>
                    </a:lnT>
                    <a:lnB>
                      <a:noFill/>
                    </a:lnB>
                  </a:tcPr>
                </a:tc>
                <a:tc>
                  <a:txBody>
                    <a:bodyPr/>
                    <a:lstStyle/>
                    <a:p>
                      <a:pPr marR="0" indent="0" algn="r" rtl="0">
                        <a:spcBef>
                          <a:spcPts val="0"/>
                        </a:spcBef>
                        <a:spcAft>
                          <a:spcPts val="1400"/>
                        </a:spcAft>
                      </a:pPr>
                      <a:r>
                        <a:rPr lang="da-DK" sz="1400" kern="1400">
                          <a:ln>
                            <a:noFill/>
                          </a:ln>
                          <a:solidFill>
                            <a:srgbClr val="212120"/>
                          </a:solidFill>
                          <a:effectLst/>
                          <a:latin typeface="Times New Roman" panose="02020603050405020304" pitchFamily="18" charset="0"/>
                        </a:rPr>
                        <a:t> </a:t>
                      </a:r>
                    </a:p>
                  </a:txBody>
                  <a:tcPr marL="45530" marR="81534" marT="9538"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398774919"/>
                  </a:ext>
                </a:extLst>
              </a:tr>
              <a:tr h="161925">
                <a:tc>
                  <a:txBody>
                    <a:bodyPr/>
                    <a:lstStyle/>
                    <a:p>
                      <a:pPr marR="0" indent="0" algn="l" rtl="0">
                        <a:spcBef>
                          <a:spcPts val="0"/>
                        </a:spcBef>
                        <a:spcAft>
                          <a:spcPts val="1400"/>
                        </a:spcAft>
                      </a:pPr>
                      <a:r>
                        <a:rPr lang="da-DK" sz="1400" b="1" kern="1400" dirty="0">
                          <a:ln>
                            <a:noFill/>
                          </a:ln>
                          <a:solidFill>
                            <a:srgbClr val="000000"/>
                          </a:solidFill>
                          <a:effectLst/>
                          <a:latin typeface="Arial" panose="020B0604020202020204" pitchFamily="34" charset="0"/>
                        </a:rPr>
                        <a:t>Udgifter</a:t>
                      </a:r>
                      <a:endParaRPr lang="da-DK" sz="1400" kern="1400" dirty="0">
                        <a:ln>
                          <a:noFill/>
                        </a:ln>
                        <a:solidFill>
                          <a:srgbClr val="212120"/>
                        </a:solidFill>
                        <a:effectLst/>
                        <a:latin typeface="Times New Roman" panose="02020603050405020304" pitchFamily="18" charset="0"/>
                      </a:endParaRPr>
                    </a:p>
                  </a:txBody>
                  <a:tcPr marL="45530" marR="81534" marT="9538"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400" b="1" kern="1400">
                          <a:ln>
                            <a:noFill/>
                          </a:ln>
                          <a:solidFill>
                            <a:srgbClr val="000000"/>
                          </a:solidFill>
                          <a:effectLst/>
                          <a:latin typeface="Arial" panose="020B0604020202020204" pitchFamily="34" charset="0"/>
                        </a:rPr>
                        <a:t> </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a:noFill/>
                    </a:lnB>
                  </a:tcPr>
                </a:tc>
                <a:tc>
                  <a:txBody>
                    <a:bodyPr/>
                    <a:lstStyle/>
                    <a:p>
                      <a:pPr marR="0" indent="0" algn="l" rtl="0">
                        <a:spcBef>
                          <a:spcPts val="0"/>
                        </a:spcBef>
                        <a:spcAft>
                          <a:spcPts val="1400"/>
                        </a:spcAft>
                      </a:pPr>
                      <a:r>
                        <a:rPr lang="da-DK" sz="1400" kern="1400">
                          <a:ln>
                            <a:noFill/>
                          </a:ln>
                          <a:solidFill>
                            <a:srgbClr val="212120"/>
                          </a:solidFill>
                          <a:effectLst/>
                          <a:latin typeface="Times New Roman" panose="02020603050405020304" pitchFamily="18" charset="0"/>
                        </a:rPr>
                        <a:t> </a:t>
                      </a:r>
                    </a:p>
                  </a:txBody>
                  <a:tcPr marL="45530" marR="81534" marT="9538" marB="0" anchor="b">
                    <a:lnL>
                      <a:noFill/>
                    </a:lnL>
                    <a:lnR>
                      <a:noFill/>
                    </a:lnR>
                    <a:lnT>
                      <a:noFill/>
                    </a:lnT>
                    <a:lnB>
                      <a:noFill/>
                    </a:lnB>
                  </a:tcPr>
                </a:tc>
                <a:tc>
                  <a:txBody>
                    <a:bodyPr/>
                    <a:lstStyle/>
                    <a:p>
                      <a:pPr marR="0" indent="0" algn="l" rtl="0">
                        <a:spcBef>
                          <a:spcPts val="0"/>
                        </a:spcBef>
                        <a:spcAft>
                          <a:spcPts val="1400"/>
                        </a:spcAft>
                      </a:pPr>
                      <a:r>
                        <a:rPr lang="da-DK" sz="1400" kern="1400">
                          <a:ln>
                            <a:noFill/>
                          </a:ln>
                          <a:solidFill>
                            <a:srgbClr val="212120"/>
                          </a:solidFill>
                          <a:effectLst/>
                          <a:latin typeface="Times New Roman" panose="02020603050405020304" pitchFamily="18" charset="0"/>
                        </a:rPr>
                        <a:t> </a:t>
                      </a:r>
                    </a:p>
                  </a:txBody>
                  <a:tcPr marL="45530" marR="81534" marT="9538"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2912122144"/>
                  </a:ext>
                </a:extLst>
              </a:tr>
              <a:tr h="161925">
                <a:tc>
                  <a:txBody>
                    <a:bodyPr/>
                    <a:lstStyle/>
                    <a:p>
                      <a:pPr marR="0" indent="0" algn="l" rtl="0">
                        <a:spcBef>
                          <a:spcPts val="0"/>
                        </a:spcBef>
                        <a:spcAft>
                          <a:spcPts val="1400"/>
                        </a:spcAft>
                      </a:pPr>
                      <a:r>
                        <a:rPr lang="da-DK" sz="1400" kern="1400" dirty="0">
                          <a:ln>
                            <a:noFill/>
                          </a:ln>
                          <a:solidFill>
                            <a:srgbClr val="000000"/>
                          </a:solidFill>
                          <a:effectLst/>
                          <a:latin typeface="Arial" panose="020B0604020202020204" pitchFamily="34" charset="0"/>
                        </a:rPr>
                        <a:t>Administration og revision</a:t>
                      </a:r>
                      <a:endParaRPr lang="da-DK" sz="1400" kern="1400" dirty="0">
                        <a:ln>
                          <a:noFill/>
                        </a:ln>
                        <a:solidFill>
                          <a:srgbClr val="212120"/>
                        </a:solidFill>
                        <a:effectLst/>
                        <a:latin typeface="Times New Roman" panose="02020603050405020304" pitchFamily="18" charset="0"/>
                      </a:endParaRPr>
                    </a:p>
                  </a:txBody>
                  <a:tcPr marL="45530" marR="81534" marT="9538"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400" kern="1400">
                          <a:ln>
                            <a:noFill/>
                          </a:ln>
                          <a:solidFill>
                            <a:srgbClr val="000000"/>
                          </a:solidFill>
                          <a:effectLst/>
                          <a:latin typeface="Arial" panose="020B0604020202020204" pitchFamily="34" charset="0"/>
                        </a:rPr>
                        <a:t> </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a:noFill/>
                    </a:lnB>
                  </a:tcPr>
                </a:tc>
                <a:tc>
                  <a:txBody>
                    <a:bodyPr/>
                    <a:lstStyle/>
                    <a:p>
                      <a:pPr marR="0" indent="0" algn="r" rtl="0">
                        <a:spcBef>
                          <a:spcPts val="0"/>
                        </a:spcBef>
                        <a:spcAft>
                          <a:spcPts val="1400"/>
                        </a:spcAft>
                      </a:pPr>
                      <a:r>
                        <a:rPr lang="da-DK" sz="1400" kern="1400">
                          <a:ln>
                            <a:noFill/>
                          </a:ln>
                          <a:solidFill>
                            <a:srgbClr val="000000"/>
                          </a:solidFill>
                          <a:effectLst/>
                          <a:latin typeface="Arial" panose="020B0604020202020204" pitchFamily="34" charset="0"/>
                        </a:rPr>
                        <a:t>23.000</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a:noFill/>
                    </a:lnB>
                  </a:tcPr>
                </a:tc>
                <a:tc>
                  <a:txBody>
                    <a:bodyPr/>
                    <a:lstStyle/>
                    <a:p>
                      <a:pPr marR="0" indent="0" algn="r" rtl="0">
                        <a:spcBef>
                          <a:spcPts val="0"/>
                        </a:spcBef>
                        <a:spcAft>
                          <a:spcPts val="1400"/>
                        </a:spcAft>
                      </a:pPr>
                      <a:r>
                        <a:rPr lang="da-DK" sz="1400" kern="1400">
                          <a:ln>
                            <a:noFill/>
                          </a:ln>
                          <a:solidFill>
                            <a:srgbClr val="000000"/>
                          </a:solidFill>
                          <a:effectLst/>
                          <a:latin typeface="Arial" panose="020B0604020202020204" pitchFamily="34" charset="0"/>
                        </a:rPr>
                        <a:t>25.000</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3733212903"/>
                  </a:ext>
                </a:extLst>
              </a:tr>
              <a:tr h="161925">
                <a:tc>
                  <a:txBody>
                    <a:bodyPr/>
                    <a:lstStyle/>
                    <a:p>
                      <a:pPr marR="0" indent="0" algn="l" rtl="0">
                        <a:spcBef>
                          <a:spcPts val="0"/>
                        </a:spcBef>
                        <a:spcAft>
                          <a:spcPts val="1400"/>
                        </a:spcAft>
                      </a:pPr>
                      <a:r>
                        <a:rPr lang="da-DK" sz="1400" kern="1400" dirty="0">
                          <a:ln>
                            <a:noFill/>
                          </a:ln>
                          <a:solidFill>
                            <a:srgbClr val="000000"/>
                          </a:solidFill>
                          <a:effectLst/>
                          <a:latin typeface="Arial" panose="020B0604020202020204" pitchFamily="34" charset="0"/>
                        </a:rPr>
                        <a:t>Varme</a:t>
                      </a:r>
                      <a:endParaRPr lang="da-DK" sz="1400" kern="1400" dirty="0">
                        <a:ln>
                          <a:noFill/>
                        </a:ln>
                        <a:solidFill>
                          <a:srgbClr val="212120"/>
                        </a:solidFill>
                        <a:effectLst/>
                        <a:latin typeface="Times New Roman" panose="02020603050405020304" pitchFamily="18" charset="0"/>
                      </a:endParaRPr>
                    </a:p>
                  </a:txBody>
                  <a:tcPr marL="45530" marR="81534" marT="9538"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400" kern="1400">
                          <a:ln>
                            <a:noFill/>
                          </a:ln>
                          <a:solidFill>
                            <a:srgbClr val="000000"/>
                          </a:solidFill>
                          <a:effectLst/>
                          <a:latin typeface="Arial" panose="020B0604020202020204" pitchFamily="34" charset="0"/>
                        </a:rPr>
                        <a:t> </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a:noFill/>
                    </a:lnB>
                  </a:tcPr>
                </a:tc>
                <a:tc>
                  <a:txBody>
                    <a:bodyPr/>
                    <a:lstStyle/>
                    <a:p>
                      <a:pPr marR="0" indent="0" algn="r" rtl="0">
                        <a:spcBef>
                          <a:spcPts val="0"/>
                        </a:spcBef>
                        <a:spcAft>
                          <a:spcPts val="1400"/>
                        </a:spcAft>
                      </a:pPr>
                      <a:r>
                        <a:rPr lang="da-DK" sz="1400" kern="1400">
                          <a:ln>
                            <a:noFill/>
                          </a:ln>
                          <a:solidFill>
                            <a:srgbClr val="000000"/>
                          </a:solidFill>
                          <a:effectLst/>
                          <a:latin typeface="Arial" panose="020B0604020202020204" pitchFamily="34" charset="0"/>
                        </a:rPr>
                        <a:t>22.000</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a:noFill/>
                    </a:lnB>
                  </a:tcPr>
                </a:tc>
                <a:tc>
                  <a:txBody>
                    <a:bodyPr/>
                    <a:lstStyle/>
                    <a:p>
                      <a:pPr marR="0" indent="0" algn="r" rtl="0">
                        <a:spcBef>
                          <a:spcPts val="0"/>
                        </a:spcBef>
                        <a:spcAft>
                          <a:spcPts val="1400"/>
                        </a:spcAft>
                      </a:pPr>
                      <a:r>
                        <a:rPr lang="da-DK" sz="1400" kern="1400">
                          <a:ln>
                            <a:noFill/>
                          </a:ln>
                          <a:solidFill>
                            <a:srgbClr val="000000"/>
                          </a:solidFill>
                          <a:effectLst/>
                          <a:latin typeface="Arial" panose="020B0604020202020204" pitchFamily="34" charset="0"/>
                        </a:rPr>
                        <a:t>16.000</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3098668316"/>
                  </a:ext>
                </a:extLst>
              </a:tr>
              <a:tr h="160160">
                <a:tc>
                  <a:txBody>
                    <a:bodyPr/>
                    <a:lstStyle/>
                    <a:p>
                      <a:pPr marR="0" indent="0" algn="l" rtl="0">
                        <a:spcBef>
                          <a:spcPts val="0"/>
                        </a:spcBef>
                        <a:spcAft>
                          <a:spcPts val="1400"/>
                        </a:spcAft>
                      </a:pPr>
                      <a:r>
                        <a:rPr lang="da-DK" sz="1400" kern="1400">
                          <a:ln>
                            <a:noFill/>
                          </a:ln>
                          <a:solidFill>
                            <a:srgbClr val="000000"/>
                          </a:solidFill>
                          <a:effectLst/>
                          <a:latin typeface="Arial" panose="020B0604020202020204" pitchFamily="34" charset="0"/>
                        </a:rPr>
                        <a:t>El</a:t>
                      </a:r>
                      <a:endParaRPr lang="da-DK" sz="1400" kern="1400">
                        <a:ln>
                          <a:noFill/>
                        </a:ln>
                        <a:solidFill>
                          <a:srgbClr val="212120"/>
                        </a:solidFill>
                        <a:effectLst/>
                        <a:latin typeface="Times New Roman" panose="02020603050405020304" pitchFamily="18" charset="0"/>
                      </a:endParaRPr>
                    </a:p>
                  </a:txBody>
                  <a:tcPr marL="45530" marR="81534" marT="9538"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400" kern="1400">
                          <a:ln>
                            <a:noFill/>
                          </a:ln>
                          <a:solidFill>
                            <a:srgbClr val="000000"/>
                          </a:solidFill>
                          <a:effectLst/>
                          <a:latin typeface="Arial" panose="020B0604020202020204" pitchFamily="34" charset="0"/>
                        </a:rPr>
                        <a:t> </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a:noFill/>
                    </a:lnB>
                  </a:tcPr>
                </a:tc>
                <a:tc>
                  <a:txBody>
                    <a:bodyPr/>
                    <a:lstStyle/>
                    <a:p>
                      <a:pPr marR="0" indent="0" algn="r" rtl="0">
                        <a:spcBef>
                          <a:spcPts val="0"/>
                        </a:spcBef>
                        <a:spcAft>
                          <a:spcPts val="1400"/>
                        </a:spcAft>
                      </a:pPr>
                      <a:r>
                        <a:rPr lang="da-DK" sz="1400" kern="1400">
                          <a:ln>
                            <a:noFill/>
                          </a:ln>
                          <a:solidFill>
                            <a:srgbClr val="000000"/>
                          </a:solidFill>
                          <a:effectLst/>
                          <a:latin typeface="Arial" panose="020B0604020202020204" pitchFamily="34" charset="0"/>
                        </a:rPr>
                        <a:t>7.000</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a:noFill/>
                    </a:lnB>
                  </a:tcPr>
                </a:tc>
                <a:tc>
                  <a:txBody>
                    <a:bodyPr/>
                    <a:lstStyle/>
                    <a:p>
                      <a:pPr marR="0" indent="0" algn="r" rtl="0">
                        <a:spcBef>
                          <a:spcPts val="0"/>
                        </a:spcBef>
                        <a:spcAft>
                          <a:spcPts val="1400"/>
                        </a:spcAft>
                      </a:pPr>
                      <a:r>
                        <a:rPr lang="da-DK" sz="1400" kern="1400">
                          <a:ln>
                            <a:noFill/>
                          </a:ln>
                          <a:solidFill>
                            <a:srgbClr val="000000"/>
                          </a:solidFill>
                          <a:effectLst/>
                          <a:latin typeface="Arial" panose="020B0604020202020204" pitchFamily="34" charset="0"/>
                        </a:rPr>
                        <a:t>6.000</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1300738821"/>
                  </a:ext>
                </a:extLst>
              </a:tr>
              <a:tr h="161925">
                <a:tc>
                  <a:txBody>
                    <a:bodyPr/>
                    <a:lstStyle/>
                    <a:p>
                      <a:pPr marR="0" indent="0" algn="l" rtl="0">
                        <a:spcBef>
                          <a:spcPts val="0"/>
                        </a:spcBef>
                        <a:spcAft>
                          <a:spcPts val="1400"/>
                        </a:spcAft>
                      </a:pPr>
                      <a:r>
                        <a:rPr lang="da-DK" sz="1400" kern="1400" dirty="0">
                          <a:ln>
                            <a:noFill/>
                          </a:ln>
                          <a:solidFill>
                            <a:srgbClr val="000000"/>
                          </a:solidFill>
                          <a:effectLst/>
                          <a:latin typeface="Arial" panose="020B0604020202020204" pitchFamily="34" charset="0"/>
                        </a:rPr>
                        <a:t>Rengøring</a:t>
                      </a:r>
                      <a:endParaRPr lang="da-DK" sz="1400" kern="1400" dirty="0">
                        <a:ln>
                          <a:noFill/>
                        </a:ln>
                        <a:solidFill>
                          <a:srgbClr val="212120"/>
                        </a:solidFill>
                        <a:effectLst/>
                        <a:latin typeface="Times New Roman" panose="02020603050405020304" pitchFamily="18" charset="0"/>
                      </a:endParaRPr>
                    </a:p>
                  </a:txBody>
                  <a:tcPr marL="45530" marR="81534" marT="9538"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400" kern="1400">
                          <a:ln>
                            <a:noFill/>
                          </a:ln>
                          <a:solidFill>
                            <a:srgbClr val="000000"/>
                          </a:solidFill>
                          <a:effectLst/>
                          <a:latin typeface="Arial" panose="020B0604020202020204" pitchFamily="34" charset="0"/>
                        </a:rPr>
                        <a:t> </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a:noFill/>
                    </a:lnB>
                  </a:tcPr>
                </a:tc>
                <a:tc>
                  <a:txBody>
                    <a:bodyPr/>
                    <a:lstStyle/>
                    <a:p>
                      <a:pPr marR="0" indent="0" algn="r" rtl="0">
                        <a:spcBef>
                          <a:spcPts val="0"/>
                        </a:spcBef>
                        <a:spcAft>
                          <a:spcPts val="1400"/>
                        </a:spcAft>
                      </a:pPr>
                      <a:r>
                        <a:rPr lang="da-DK" sz="1400" kern="1400">
                          <a:ln>
                            <a:noFill/>
                          </a:ln>
                          <a:solidFill>
                            <a:srgbClr val="000000"/>
                          </a:solidFill>
                          <a:effectLst/>
                          <a:latin typeface="Arial" panose="020B0604020202020204" pitchFamily="34" charset="0"/>
                        </a:rPr>
                        <a:t>16.000</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a:noFill/>
                    </a:lnB>
                  </a:tcPr>
                </a:tc>
                <a:tc>
                  <a:txBody>
                    <a:bodyPr/>
                    <a:lstStyle/>
                    <a:p>
                      <a:pPr marR="0" indent="0" algn="r" rtl="0">
                        <a:spcBef>
                          <a:spcPts val="0"/>
                        </a:spcBef>
                        <a:spcAft>
                          <a:spcPts val="1400"/>
                        </a:spcAft>
                      </a:pPr>
                      <a:r>
                        <a:rPr lang="da-DK" sz="1400" kern="1400">
                          <a:ln>
                            <a:noFill/>
                          </a:ln>
                          <a:solidFill>
                            <a:srgbClr val="000000"/>
                          </a:solidFill>
                          <a:effectLst/>
                          <a:latin typeface="Arial" panose="020B0604020202020204" pitchFamily="34" charset="0"/>
                        </a:rPr>
                        <a:t>16.000</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728743515"/>
                  </a:ext>
                </a:extLst>
              </a:tr>
              <a:tr h="161925">
                <a:tc>
                  <a:txBody>
                    <a:bodyPr/>
                    <a:lstStyle/>
                    <a:p>
                      <a:pPr marR="0" indent="0" algn="l" rtl="0">
                        <a:spcBef>
                          <a:spcPts val="0"/>
                        </a:spcBef>
                        <a:spcAft>
                          <a:spcPts val="1400"/>
                        </a:spcAft>
                      </a:pPr>
                      <a:r>
                        <a:rPr lang="da-DK" sz="1400" kern="1400">
                          <a:ln>
                            <a:noFill/>
                          </a:ln>
                          <a:solidFill>
                            <a:srgbClr val="000000"/>
                          </a:solidFill>
                          <a:effectLst/>
                          <a:latin typeface="Arial" panose="020B0604020202020204" pitchFamily="34" charset="0"/>
                        </a:rPr>
                        <a:t>Bygningsforsikringer</a:t>
                      </a:r>
                      <a:endParaRPr lang="da-DK" sz="1400" kern="1400">
                        <a:ln>
                          <a:noFill/>
                        </a:ln>
                        <a:solidFill>
                          <a:srgbClr val="212120"/>
                        </a:solidFill>
                        <a:effectLst/>
                        <a:latin typeface="Times New Roman" panose="02020603050405020304" pitchFamily="18" charset="0"/>
                      </a:endParaRPr>
                    </a:p>
                  </a:txBody>
                  <a:tcPr marL="45530" marR="81534" marT="9538"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400" kern="1400" dirty="0">
                          <a:ln>
                            <a:noFill/>
                          </a:ln>
                          <a:solidFill>
                            <a:srgbClr val="000000"/>
                          </a:solidFill>
                          <a:effectLst/>
                          <a:latin typeface="Arial" panose="020B0604020202020204" pitchFamily="34" charset="0"/>
                        </a:rPr>
                        <a:t> </a:t>
                      </a:r>
                      <a:endParaRPr lang="da-DK" sz="1400" kern="1400" dirty="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a:noFill/>
                    </a:lnB>
                  </a:tcPr>
                </a:tc>
                <a:tc>
                  <a:txBody>
                    <a:bodyPr/>
                    <a:lstStyle/>
                    <a:p>
                      <a:pPr marR="0" indent="0" algn="r" rtl="0">
                        <a:spcBef>
                          <a:spcPts val="0"/>
                        </a:spcBef>
                        <a:spcAft>
                          <a:spcPts val="1400"/>
                        </a:spcAft>
                      </a:pPr>
                      <a:r>
                        <a:rPr lang="da-DK" sz="1400" kern="1400">
                          <a:ln>
                            <a:noFill/>
                          </a:ln>
                          <a:solidFill>
                            <a:srgbClr val="000000"/>
                          </a:solidFill>
                          <a:effectLst/>
                          <a:latin typeface="Arial" panose="020B0604020202020204" pitchFamily="34" charset="0"/>
                        </a:rPr>
                        <a:t>6.000</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a:noFill/>
                    </a:lnB>
                  </a:tcPr>
                </a:tc>
                <a:tc>
                  <a:txBody>
                    <a:bodyPr/>
                    <a:lstStyle/>
                    <a:p>
                      <a:pPr marR="0" indent="0" algn="r" rtl="0">
                        <a:spcBef>
                          <a:spcPts val="0"/>
                        </a:spcBef>
                        <a:spcAft>
                          <a:spcPts val="1400"/>
                        </a:spcAft>
                      </a:pPr>
                      <a:r>
                        <a:rPr lang="da-DK" sz="1400" kern="1400">
                          <a:ln>
                            <a:noFill/>
                          </a:ln>
                          <a:solidFill>
                            <a:srgbClr val="000000"/>
                          </a:solidFill>
                          <a:effectLst/>
                          <a:latin typeface="Arial" panose="020B0604020202020204" pitchFamily="34" charset="0"/>
                        </a:rPr>
                        <a:t>5.000</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3667213870"/>
                  </a:ext>
                </a:extLst>
              </a:tr>
              <a:tr h="161925">
                <a:tc>
                  <a:txBody>
                    <a:bodyPr/>
                    <a:lstStyle/>
                    <a:p>
                      <a:pPr marR="0" indent="0" algn="l" rtl="0">
                        <a:spcBef>
                          <a:spcPts val="0"/>
                        </a:spcBef>
                        <a:spcAft>
                          <a:spcPts val="1400"/>
                        </a:spcAft>
                      </a:pPr>
                      <a:r>
                        <a:rPr lang="da-DK" sz="1400" kern="1400">
                          <a:ln>
                            <a:noFill/>
                          </a:ln>
                          <a:solidFill>
                            <a:srgbClr val="000000"/>
                          </a:solidFill>
                          <a:effectLst/>
                          <a:latin typeface="Arial" panose="020B0604020202020204" pitchFamily="34" charset="0"/>
                        </a:rPr>
                        <a:t>Have</a:t>
                      </a:r>
                      <a:endParaRPr lang="da-DK" sz="1400" kern="1400">
                        <a:ln>
                          <a:noFill/>
                        </a:ln>
                        <a:solidFill>
                          <a:srgbClr val="212120"/>
                        </a:solidFill>
                        <a:effectLst/>
                        <a:latin typeface="Times New Roman" panose="02020603050405020304" pitchFamily="18" charset="0"/>
                      </a:endParaRPr>
                    </a:p>
                  </a:txBody>
                  <a:tcPr marL="45530" marR="81534" marT="9538"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400" kern="1400">
                          <a:ln>
                            <a:noFill/>
                          </a:ln>
                          <a:solidFill>
                            <a:srgbClr val="000000"/>
                          </a:solidFill>
                          <a:effectLst/>
                          <a:latin typeface="Arial" panose="020B0604020202020204" pitchFamily="34" charset="0"/>
                        </a:rPr>
                        <a:t> </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a:noFill/>
                    </a:lnB>
                  </a:tcPr>
                </a:tc>
                <a:tc>
                  <a:txBody>
                    <a:bodyPr/>
                    <a:lstStyle/>
                    <a:p>
                      <a:pPr marR="0" indent="0" algn="r" rtl="0">
                        <a:spcBef>
                          <a:spcPts val="0"/>
                        </a:spcBef>
                        <a:spcAft>
                          <a:spcPts val="1400"/>
                        </a:spcAft>
                      </a:pPr>
                      <a:r>
                        <a:rPr lang="da-DK" sz="1400" kern="1400" dirty="0">
                          <a:ln>
                            <a:noFill/>
                          </a:ln>
                          <a:solidFill>
                            <a:srgbClr val="000000"/>
                          </a:solidFill>
                          <a:effectLst/>
                          <a:latin typeface="Arial" panose="020B0604020202020204" pitchFamily="34" charset="0"/>
                        </a:rPr>
                        <a:t>14.000</a:t>
                      </a:r>
                      <a:endParaRPr lang="da-DK" sz="1400" kern="1400" dirty="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a:noFill/>
                    </a:lnB>
                  </a:tcPr>
                </a:tc>
                <a:tc>
                  <a:txBody>
                    <a:bodyPr/>
                    <a:lstStyle/>
                    <a:p>
                      <a:pPr marR="0" indent="0" algn="r" rtl="0">
                        <a:spcBef>
                          <a:spcPts val="0"/>
                        </a:spcBef>
                        <a:spcAft>
                          <a:spcPts val="1400"/>
                        </a:spcAft>
                      </a:pPr>
                      <a:r>
                        <a:rPr lang="da-DK" sz="1400" kern="1400">
                          <a:ln>
                            <a:noFill/>
                          </a:ln>
                          <a:solidFill>
                            <a:srgbClr val="000000"/>
                          </a:solidFill>
                          <a:effectLst/>
                          <a:latin typeface="Arial" panose="020B0604020202020204" pitchFamily="34" charset="0"/>
                        </a:rPr>
                        <a:t>14.000</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2461040553"/>
                  </a:ext>
                </a:extLst>
              </a:tr>
              <a:tr h="161925">
                <a:tc>
                  <a:txBody>
                    <a:bodyPr/>
                    <a:lstStyle/>
                    <a:p>
                      <a:pPr marR="0" indent="0" algn="l" rtl="0">
                        <a:spcBef>
                          <a:spcPts val="0"/>
                        </a:spcBef>
                        <a:spcAft>
                          <a:spcPts val="1400"/>
                        </a:spcAft>
                      </a:pPr>
                      <a:r>
                        <a:rPr lang="da-DK" sz="1400" kern="1400">
                          <a:ln>
                            <a:noFill/>
                          </a:ln>
                          <a:solidFill>
                            <a:srgbClr val="000000"/>
                          </a:solidFill>
                          <a:effectLst/>
                          <a:latin typeface="Arial" panose="020B0604020202020204" pitchFamily="34" charset="0"/>
                        </a:rPr>
                        <a:t>Ejendomsskatter</a:t>
                      </a:r>
                      <a:endParaRPr lang="da-DK" sz="1400" kern="1400">
                        <a:ln>
                          <a:noFill/>
                        </a:ln>
                        <a:solidFill>
                          <a:srgbClr val="212120"/>
                        </a:solidFill>
                        <a:effectLst/>
                        <a:latin typeface="Times New Roman" panose="02020603050405020304" pitchFamily="18" charset="0"/>
                      </a:endParaRPr>
                    </a:p>
                  </a:txBody>
                  <a:tcPr marL="45530" marR="81534" marT="9538"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400" kern="1400">
                          <a:ln>
                            <a:noFill/>
                          </a:ln>
                          <a:solidFill>
                            <a:srgbClr val="000000"/>
                          </a:solidFill>
                          <a:effectLst/>
                          <a:latin typeface="Arial" panose="020B0604020202020204" pitchFamily="34" charset="0"/>
                        </a:rPr>
                        <a:t> </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a:noFill/>
                    </a:lnB>
                  </a:tcPr>
                </a:tc>
                <a:tc>
                  <a:txBody>
                    <a:bodyPr/>
                    <a:lstStyle/>
                    <a:p>
                      <a:pPr marR="0" indent="0" algn="r" rtl="0">
                        <a:spcBef>
                          <a:spcPts val="0"/>
                        </a:spcBef>
                        <a:spcAft>
                          <a:spcPts val="1400"/>
                        </a:spcAft>
                      </a:pPr>
                      <a:r>
                        <a:rPr lang="da-DK" sz="1400" kern="1400" dirty="0">
                          <a:ln>
                            <a:noFill/>
                          </a:ln>
                          <a:solidFill>
                            <a:srgbClr val="000000"/>
                          </a:solidFill>
                          <a:effectLst/>
                          <a:latin typeface="Arial" panose="020B0604020202020204" pitchFamily="34" charset="0"/>
                        </a:rPr>
                        <a:t>46.000</a:t>
                      </a:r>
                      <a:endParaRPr lang="da-DK" sz="1400" kern="1400" dirty="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a:noFill/>
                    </a:lnB>
                  </a:tcPr>
                </a:tc>
                <a:tc>
                  <a:txBody>
                    <a:bodyPr/>
                    <a:lstStyle/>
                    <a:p>
                      <a:pPr marR="0" indent="0" algn="r" rtl="0">
                        <a:spcBef>
                          <a:spcPts val="0"/>
                        </a:spcBef>
                        <a:spcAft>
                          <a:spcPts val="1400"/>
                        </a:spcAft>
                      </a:pPr>
                      <a:r>
                        <a:rPr lang="da-DK" sz="1400" kern="1400">
                          <a:ln>
                            <a:noFill/>
                          </a:ln>
                          <a:solidFill>
                            <a:srgbClr val="000000"/>
                          </a:solidFill>
                          <a:effectLst/>
                          <a:latin typeface="Arial" panose="020B0604020202020204" pitchFamily="34" charset="0"/>
                        </a:rPr>
                        <a:t>42.000</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3267351343"/>
                  </a:ext>
                </a:extLst>
              </a:tr>
              <a:tr h="161925">
                <a:tc>
                  <a:txBody>
                    <a:bodyPr/>
                    <a:lstStyle/>
                    <a:p>
                      <a:pPr marR="0" indent="0" algn="l" rtl="0">
                        <a:spcBef>
                          <a:spcPts val="0"/>
                        </a:spcBef>
                        <a:spcAft>
                          <a:spcPts val="1400"/>
                        </a:spcAft>
                      </a:pPr>
                      <a:r>
                        <a:rPr lang="da-DK" sz="1400" kern="1400">
                          <a:ln>
                            <a:noFill/>
                          </a:ln>
                          <a:solidFill>
                            <a:srgbClr val="000000"/>
                          </a:solidFill>
                          <a:effectLst/>
                          <a:latin typeface="Arial" panose="020B0604020202020204" pitchFamily="34" charset="0"/>
                        </a:rPr>
                        <a:t>Vedligeholdelse</a:t>
                      </a:r>
                      <a:endParaRPr lang="da-DK" sz="1400" kern="1400">
                        <a:ln>
                          <a:noFill/>
                        </a:ln>
                        <a:solidFill>
                          <a:srgbClr val="212120"/>
                        </a:solidFill>
                        <a:effectLst/>
                        <a:latin typeface="Times New Roman" panose="02020603050405020304" pitchFamily="18" charset="0"/>
                      </a:endParaRPr>
                    </a:p>
                  </a:txBody>
                  <a:tcPr marL="45530" marR="81534" marT="9538"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400" kern="1400">
                          <a:ln>
                            <a:noFill/>
                          </a:ln>
                          <a:solidFill>
                            <a:srgbClr val="000000"/>
                          </a:solidFill>
                          <a:effectLst/>
                          <a:latin typeface="Arial" panose="020B0604020202020204" pitchFamily="34" charset="0"/>
                        </a:rPr>
                        <a:t> </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a:noFill/>
                    </a:lnB>
                  </a:tcPr>
                </a:tc>
                <a:tc>
                  <a:txBody>
                    <a:bodyPr/>
                    <a:lstStyle/>
                    <a:p>
                      <a:pPr marR="0" indent="0" algn="r" rtl="0">
                        <a:spcBef>
                          <a:spcPts val="0"/>
                        </a:spcBef>
                        <a:spcAft>
                          <a:spcPts val="1400"/>
                        </a:spcAft>
                      </a:pPr>
                      <a:r>
                        <a:rPr lang="da-DK" sz="1400" kern="1400" dirty="0">
                          <a:ln>
                            <a:noFill/>
                          </a:ln>
                          <a:solidFill>
                            <a:srgbClr val="000000"/>
                          </a:solidFill>
                          <a:effectLst/>
                          <a:latin typeface="Arial" panose="020B0604020202020204" pitchFamily="34" charset="0"/>
                        </a:rPr>
                        <a:t>10.000</a:t>
                      </a:r>
                      <a:endParaRPr lang="da-DK" sz="1400" kern="1400" dirty="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a:noFill/>
                    </a:lnB>
                  </a:tcPr>
                </a:tc>
                <a:tc>
                  <a:txBody>
                    <a:bodyPr/>
                    <a:lstStyle/>
                    <a:p>
                      <a:pPr marR="0" indent="0" algn="r" rtl="0">
                        <a:spcBef>
                          <a:spcPts val="0"/>
                        </a:spcBef>
                        <a:spcAft>
                          <a:spcPts val="1400"/>
                        </a:spcAft>
                      </a:pPr>
                      <a:r>
                        <a:rPr lang="da-DK" sz="1400" kern="1400">
                          <a:ln>
                            <a:noFill/>
                          </a:ln>
                          <a:solidFill>
                            <a:srgbClr val="000000"/>
                          </a:solidFill>
                          <a:effectLst/>
                          <a:latin typeface="Arial" panose="020B0604020202020204" pitchFamily="34" charset="0"/>
                        </a:rPr>
                        <a:t>20.000</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1549148383"/>
                  </a:ext>
                </a:extLst>
              </a:tr>
              <a:tr h="161925">
                <a:tc>
                  <a:txBody>
                    <a:bodyPr/>
                    <a:lstStyle/>
                    <a:p>
                      <a:pPr marR="0" indent="0" algn="l" rtl="0">
                        <a:spcBef>
                          <a:spcPts val="0"/>
                        </a:spcBef>
                        <a:spcAft>
                          <a:spcPts val="1400"/>
                        </a:spcAft>
                      </a:pPr>
                      <a:r>
                        <a:rPr lang="da-DK" sz="1400" kern="1400">
                          <a:ln>
                            <a:noFill/>
                          </a:ln>
                          <a:solidFill>
                            <a:srgbClr val="000000"/>
                          </a:solidFill>
                          <a:effectLst/>
                          <a:latin typeface="Arial" panose="020B0604020202020204" pitchFamily="34" charset="0"/>
                        </a:rPr>
                        <a:t>Øvrige udgifter</a:t>
                      </a:r>
                      <a:endParaRPr lang="da-DK" sz="1400" kern="1400">
                        <a:ln>
                          <a:noFill/>
                        </a:ln>
                        <a:solidFill>
                          <a:srgbClr val="212120"/>
                        </a:solidFill>
                        <a:effectLst/>
                        <a:latin typeface="Times New Roman" panose="02020603050405020304" pitchFamily="18" charset="0"/>
                      </a:endParaRPr>
                    </a:p>
                  </a:txBody>
                  <a:tcPr marL="45530" marR="81534" marT="9538"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400" kern="1400">
                          <a:ln>
                            <a:noFill/>
                          </a:ln>
                          <a:solidFill>
                            <a:srgbClr val="000000"/>
                          </a:solidFill>
                          <a:effectLst/>
                          <a:latin typeface="Arial" panose="020B0604020202020204" pitchFamily="34" charset="0"/>
                        </a:rPr>
                        <a:t> </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a:noFill/>
                    </a:lnB>
                  </a:tcPr>
                </a:tc>
                <a:tc>
                  <a:txBody>
                    <a:bodyPr/>
                    <a:lstStyle/>
                    <a:p>
                      <a:pPr marR="0" indent="0" algn="r" rtl="0">
                        <a:spcBef>
                          <a:spcPts val="0"/>
                        </a:spcBef>
                        <a:spcAft>
                          <a:spcPts val="1400"/>
                        </a:spcAft>
                      </a:pPr>
                      <a:r>
                        <a:rPr lang="da-DK" sz="1400" kern="1400">
                          <a:ln>
                            <a:noFill/>
                          </a:ln>
                          <a:solidFill>
                            <a:srgbClr val="000000"/>
                          </a:solidFill>
                          <a:effectLst/>
                          <a:latin typeface="Arial" panose="020B0604020202020204" pitchFamily="34" charset="0"/>
                        </a:rPr>
                        <a:t>1.000</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a:noFill/>
                    </a:lnB>
                  </a:tcPr>
                </a:tc>
                <a:tc>
                  <a:txBody>
                    <a:bodyPr/>
                    <a:lstStyle/>
                    <a:p>
                      <a:pPr marR="0" indent="0" algn="r" rtl="0">
                        <a:spcBef>
                          <a:spcPts val="0"/>
                        </a:spcBef>
                        <a:spcAft>
                          <a:spcPts val="1400"/>
                        </a:spcAft>
                      </a:pPr>
                      <a:r>
                        <a:rPr lang="da-DK" sz="1400" kern="1400" dirty="0">
                          <a:ln>
                            <a:noFill/>
                          </a:ln>
                          <a:solidFill>
                            <a:srgbClr val="000000"/>
                          </a:solidFill>
                          <a:effectLst/>
                          <a:latin typeface="Arial" panose="020B0604020202020204" pitchFamily="34" charset="0"/>
                        </a:rPr>
                        <a:t>1.000</a:t>
                      </a:r>
                      <a:endParaRPr lang="da-DK" sz="1400" kern="1400" dirty="0">
                        <a:ln>
                          <a:noFill/>
                        </a:ln>
                        <a:solidFill>
                          <a:srgbClr val="212120"/>
                        </a:solidFill>
                        <a:effectLst/>
                        <a:latin typeface="Times New Roman" panose="02020603050405020304" pitchFamily="18" charset="0"/>
                      </a:endParaRPr>
                    </a:p>
                  </a:txBody>
                  <a:tcPr marL="45530" marR="81534" marT="9538"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2704022143"/>
                  </a:ext>
                </a:extLst>
              </a:tr>
              <a:tr h="161925">
                <a:tc>
                  <a:txBody>
                    <a:bodyPr/>
                    <a:lstStyle/>
                    <a:p>
                      <a:pPr marR="0" indent="0" algn="l" rtl="0">
                        <a:spcBef>
                          <a:spcPts val="0"/>
                        </a:spcBef>
                        <a:spcAft>
                          <a:spcPts val="1400"/>
                        </a:spcAft>
                      </a:pPr>
                      <a:r>
                        <a:rPr lang="da-DK" sz="1400" kern="1400">
                          <a:ln>
                            <a:noFill/>
                          </a:ln>
                          <a:solidFill>
                            <a:srgbClr val="000000"/>
                          </a:solidFill>
                          <a:effectLst/>
                          <a:latin typeface="Arial" panose="020B0604020202020204" pitchFamily="34" charset="0"/>
                        </a:rPr>
                        <a:t>Hensættelse</a:t>
                      </a:r>
                      <a:endParaRPr lang="da-DK" sz="1400" kern="1400">
                        <a:ln>
                          <a:noFill/>
                        </a:ln>
                        <a:solidFill>
                          <a:srgbClr val="212120"/>
                        </a:solidFill>
                        <a:effectLst/>
                        <a:latin typeface="Times New Roman" panose="02020603050405020304" pitchFamily="18" charset="0"/>
                      </a:endParaRPr>
                    </a:p>
                  </a:txBody>
                  <a:tcPr marL="45530" marR="81534" marT="9538"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400" kern="1400">
                          <a:ln>
                            <a:noFill/>
                          </a:ln>
                          <a:solidFill>
                            <a:srgbClr val="000000"/>
                          </a:solidFill>
                          <a:effectLst/>
                          <a:latin typeface="Arial" panose="020B0604020202020204" pitchFamily="34" charset="0"/>
                        </a:rPr>
                        <a:t> </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a:noFill/>
                    </a:lnB>
                  </a:tcPr>
                </a:tc>
                <a:tc>
                  <a:txBody>
                    <a:bodyPr/>
                    <a:lstStyle/>
                    <a:p>
                      <a:pPr marR="0" indent="0" algn="r" rtl="0">
                        <a:spcBef>
                          <a:spcPts val="0"/>
                        </a:spcBef>
                        <a:spcAft>
                          <a:spcPts val="1400"/>
                        </a:spcAft>
                      </a:pPr>
                      <a:r>
                        <a:rPr lang="da-DK" sz="1400" kern="1400">
                          <a:ln>
                            <a:noFill/>
                          </a:ln>
                          <a:solidFill>
                            <a:srgbClr val="000000"/>
                          </a:solidFill>
                          <a:effectLst/>
                          <a:latin typeface="Arial" panose="020B0604020202020204" pitchFamily="34" charset="0"/>
                        </a:rPr>
                        <a:t>0</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a:noFill/>
                    </a:lnB>
                  </a:tcPr>
                </a:tc>
                <a:tc>
                  <a:txBody>
                    <a:bodyPr/>
                    <a:lstStyle/>
                    <a:p>
                      <a:pPr marR="0" indent="0" algn="r" rtl="0">
                        <a:spcBef>
                          <a:spcPts val="0"/>
                        </a:spcBef>
                        <a:spcAft>
                          <a:spcPts val="1400"/>
                        </a:spcAft>
                      </a:pPr>
                      <a:r>
                        <a:rPr lang="da-DK" sz="1400" kern="1400" dirty="0">
                          <a:ln>
                            <a:noFill/>
                          </a:ln>
                          <a:solidFill>
                            <a:srgbClr val="000000"/>
                          </a:solidFill>
                          <a:effectLst/>
                          <a:latin typeface="Arial" panose="020B0604020202020204" pitchFamily="34" charset="0"/>
                        </a:rPr>
                        <a:t>0</a:t>
                      </a:r>
                      <a:endParaRPr lang="da-DK" sz="1400" kern="1400" dirty="0">
                        <a:ln>
                          <a:noFill/>
                        </a:ln>
                        <a:solidFill>
                          <a:srgbClr val="212120"/>
                        </a:solidFill>
                        <a:effectLst/>
                        <a:latin typeface="Times New Roman" panose="02020603050405020304" pitchFamily="18" charset="0"/>
                      </a:endParaRPr>
                    </a:p>
                  </a:txBody>
                  <a:tcPr marL="45530" marR="81534" marT="9538"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505245378"/>
                  </a:ext>
                </a:extLst>
              </a:tr>
              <a:tr h="161925">
                <a:tc>
                  <a:txBody>
                    <a:bodyPr/>
                    <a:lstStyle/>
                    <a:p>
                      <a:pPr marR="0" indent="0" algn="l" rtl="0">
                        <a:spcBef>
                          <a:spcPts val="0"/>
                        </a:spcBef>
                        <a:spcAft>
                          <a:spcPts val="1400"/>
                        </a:spcAft>
                      </a:pPr>
                      <a:r>
                        <a:rPr lang="da-DK" sz="1400" b="1" kern="1400">
                          <a:ln>
                            <a:noFill/>
                          </a:ln>
                          <a:solidFill>
                            <a:srgbClr val="000000"/>
                          </a:solidFill>
                          <a:effectLst/>
                          <a:latin typeface="Arial" panose="020B0604020202020204" pitchFamily="34" charset="0"/>
                        </a:rPr>
                        <a:t>Udgifter i alt</a:t>
                      </a:r>
                      <a:endParaRPr lang="da-DK" sz="1400" kern="1400">
                        <a:ln>
                          <a:noFill/>
                        </a:ln>
                        <a:solidFill>
                          <a:srgbClr val="212120"/>
                        </a:solidFill>
                        <a:effectLst/>
                        <a:latin typeface="Times New Roman" panose="02020603050405020304" pitchFamily="18" charset="0"/>
                      </a:endParaRPr>
                    </a:p>
                  </a:txBody>
                  <a:tcPr marL="45530" marR="81534" marT="9538" marB="0" anchor="b">
                    <a:lnL w="12700" cap="flat" cmpd="sng" algn="ctr">
                      <a:solidFill>
                        <a:srgbClr val="009900"/>
                      </a:solidFill>
                      <a:prstDash val="solid"/>
                      <a:round/>
                      <a:headEnd type="none" w="med" len="med"/>
                      <a:tailEnd type="none" w="med" len="med"/>
                    </a:lnL>
                    <a:lnR>
                      <a:noFill/>
                    </a:lnR>
                    <a:lnT>
                      <a:noFill/>
                    </a:lnT>
                    <a:lnB>
                      <a:noFill/>
                    </a:lnB>
                  </a:tcPr>
                </a:tc>
                <a:tc>
                  <a:txBody>
                    <a:bodyPr/>
                    <a:lstStyle/>
                    <a:p>
                      <a:pPr marR="0" indent="0" algn="l" rtl="0">
                        <a:spcBef>
                          <a:spcPts val="0"/>
                        </a:spcBef>
                        <a:spcAft>
                          <a:spcPts val="1400"/>
                        </a:spcAft>
                      </a:pPr>
                      <a:r>
                        <a:rPr lang="da-DK" sz="1400" b="1" kern="1400">
                          <a:ln>
                            <a:noFill/>
                          </a:ln>
                          <a:solidFill>
                            <a:srgbClr val="000000"/>
                          </a:solidFill>
                          <a:effectLst/>
                          <a:latin typeface="Arial" panose="020B0604020202020204" pitchFamily="34" charset="0"/>
                        </a:rPr>
                        <a:t> </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a:noFill/>
                    </a:lnB>
                  </a:tcPr>
                </a:tc>
                <a:tc>
                  <a:txBody>
                    <a:bodyPr/>
                    <a:lstStyle/>
                    <a:p>
                      <a:pPr marR="0" indent="0" algn="r" rtl="0">
                        <a:spcBef>
                          <a:spcPts val="0"/>
                        </a:spcBef>
                        <a:spcAft>
                          <a:spcPts val="1400"/>
                        </a:spcAft>
                      </a:pPr>
                      <a:r>
                        <a:rPr lang="da-DK" sz="1400" b="1" kern="1400">
                          <a:ln>
                            <a:noFill/>
                          </a:ln>
                          <a:solidFill>
                            <a:srgbClr val="000000"/>
                          </a:solidFill>
                          <a:effectLst/>
                          <a:latin typeface="Arial" panose="020B0604020202020204" pitchFamily="34" charset="0"/>
                        </a:rPr>
                        <a:t>145.000</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a:noFill/>
                    </a:lnB>
                  </a:tcPr>
                </a:tc>
                <a:tc>
                  <a:txBody>
                    <a:bodyPr/>
                    <a:lstStyle/>
                    <a:p>
                      <a:pPr marR="0" indent="0" algn="r" rtl="0">
                        <a:spcBef>
                          <a:spcPts val="0"/>
                        </a:spcBef>
                        <a:spcAft>
                          <a:spcPts val="1400"/>
                        </a:spcAft>
                      </a:pPr>
                      <a:r>
                        <a:rPr lang="da-DK" sz="1400" b="1" kern="1400" dirty="0">
                          <a:ln>
                            <a:noFill/>
                          </a:ln>
                          <a:solidFill>
                            <a:srgbClr val="000000"/>
                          </a:solidFill>
                          <a:effectLst/>
                          <a:latin typeface="Arial" panose="020B0604020202020204" pitchFamily="34" charset="0"/>
                        </a:rPr>
                        <a:t>145.000</a:t>
                      </a:r>
                      <a:endParaRPr lang="da-DK" sz="1400" kern="1400" dirty="0">
                        <a:ln>
                          <a:noFill/>
                        </a:ln>
                        <a:solidFill>
                          <a:srgbClr val="212120"/>
                        </a:solidFill>
                        <a:effectLst/>
                        <a:latin typeface="Times New Roman" panose="02020603050405020304" pitchFamily="18" charset="0"/>
                      </a:endParaRPr>
                    </a:p>
                  </a:txBody>
                  <a:tcPr marL="45530" marR="81534" marT="9538" marB="0" anchor="b">
                    <a:lnL>
                      <a:noFill/>
                    </a:lnL>
                    <a:lnR w="12700" cap="flat" cmpd="sng" algn="ctr">
                      <a:solidFill>
                        <a:srgbClr val="009900"/>
                      </a:solidFill>
                      <a:prstDash val="solid"/>
                      <a:round/>
                      <a:headEnd type="none" w="med" len="med"/>
                      <a:tailEnd type="none" w="med" len="med"/>
                    </a:lnR>
                    <a:lnT>
                      <a:noFill/>
                    </a:lnT>
                    <a:lnB>
                      <a:noFill/>
                    </a:lnB>
                  </a:tcPr>
                </a:tc>
                <a:extLst>
                  <a:ext uri="{0D108BD9-81ED-4DB2-BD59-A6C34878D82A}">
                    <a16:rowId xmlns:a16="http://schemas.microsoft.com/office/drawing/2014/main" val="2956736176"/>
                  </a:ext>
                </a:extLst>
              </a:tr>
              <a:tr h="161925">
                <a:tc>
                  <a:txBody>
                    <a:bodyPr/>
                    <a:lstStyle/>
                    <a:p>
                      <a:pPr marR="0" indent="0" algn="l" rtl="0">
                        <a:spcBef>
                          <a:spcPts val="0"/>
                        </a:spcBef>
                        <a:spcAft>
                          <a:spcPts val="1400"/>
                        </a:spcAft>
                      </a:pPr>
                      <a:r>
                        <a:rPr lang="da-DK" sz="1400" b="1" kern="1400">
                          <a:ln>
                            <a:noFill/>
                          </a:ln>
                          <a:solidFill>
                            <a:srgbClr val="000000"/>
                          </a:solidFill>
                          <a:effectLst/>
                          <a:latin typeface="Arial" panose="020B0604020202020204" pitchFamily="34" charset="0"/>
                        </a:rPr>
                        <a:t>Årets resultat</a:t>
                      </a:r>
                      <a:endParaRPr lang="da-DK" sz="1400" kern="1400">
                        <a:ln>
                          <a:noFill/>
                        </a:ln>
                        <a:solidFill>
                          <a:srgbClr val="212120"/>
                        </a:solidFill>
                        <a:effectLst/>
                        <a:latin typeface="Times New Roman" panose="02020603050405020304" pitchFamily="18" charset="0"/>
                      </a:endParaRPr>
                    </a:p>
                  </a:txBody>
                  <a:tcPr marL="45530" marR="81534" marT="9538" marB="0" anchor="b">
                    <a:lnL w="12700" cap="flat" cmpd="sng" algn="ctr">
                      <a:solidFill>
                        <a:srgbClr val="009900"/>
                      </a:solidFill>
                      <a:prstDash val="solid"/>
                      <a:round/>
                      <a:headEnd type="none" w="med" len="med"/>
                      <a:tailEnd type="none" w="med" len="med"/>
                    </a:lnL>
                    <a:lnR>
                      <a:noFill/>
                    </a:lnR>
                    <a:lnT>
                      <a:noFill/>
                    </a:lnT>
                    <a:lnB w="12700" cap="flat" cmpd="sng" algn="ctr">
                      <a:solidFill>
                        <a:srgbClr val="009900"/>
                      </a:solidFill>
                      <a:prstDash val="solid"/>
                      <a:round/>
                      <a:headEnd type="none" w="med" len="med"/>
                      <a:tailEnd type="none" w="med" len="med"/>
                    </a:lnB>
                  </a:tcPr>
                </a:tc>
                <a:tc>
                  <a:txBody>
                    <a:bodyPr/>
                    <a:lstStyle/>
                    <a:p>
                      <a:pPr marR="0" indent="0" algn="l" rtl="0">
                        <a:spcBef>
                          <a:spcPts val="0"/>
                        </a:spcBef>
                        <a:spcAft>
                          <a:spcPts val="1400"/>
                        </a:spcAft>
                      </a:pPr>
                      <a:r>
                        <a:rPr lang="da-DK" sz="1400" b="1" kern="1400">
                          <a:ln>
                            <a:noFill/>
                          </a:ln>
                          <a:solidFill>
                            <a:srgbClr val="000000"/>
                          </a:solidFill>
                          <a:effectLst/>
                          <a:latin typeface="Arial" panose="020B0604020202020204" pitchFamily="34" charset="0"/>
                        </a:rPr>
                        <a:t> </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w="12700" cap="flat" cmpd="sng" algn="ctr">
                      <a:solidFill>
                        <a:srgbClr val="009900"/>
                      </a:solidFill>
                      <a:prstDash val="solid"/>
                      <a:round/>
                      <a:headEnd type="none" w="med" len="med"/>
                      <a:tailEnd type="none" w="med" len="med"/>
                    </a:lnB>
                  </a:tcPr>
                </a:tc>
                <a:tc>
                  <a:txBody>
                    <a:bodyPr/>
                    <a:lstStyle/>
                    <a:p>
                      <a:pPr marR="0" indent="0" algn="r" rtl="0">
                        <a:spcBef>
                          <a:spcPts val="0"/>
                        </a:spcBef>
                        <a:spcAft>
                          <a:spcPts val="1400"/>
                        </a:spcAft>
                      </a:pPr>
                      <a:r>
                        <a:rPr lang="da-DK" sz="1400" b="1" kern="1400">
                          <a:ln>
                            <a:noFill/>
                          </a:ln>
                          <a:solidFill>
                            <a:srgbClr val="000000"/>
                          </a:solidFill>
                          <a:effectLst/>
                          <a:latin typeface="Arial" panose="020B0604020202020204" pitchFamily="34" charset="0"/>
                        </a:rPr>
                        <a:t>0</a:t>
                      </a:r>
                      <a:endParaRPr lang="da-DK" sz="1400" kern="1400">
                        <a:ln>
                          <a:noFill/>
                        </a:ln>
                        <a:solidFill>
                          <a:srgbClr val="212120"/>
                        </a:solidFill>
                        <a:effectLst/>
                        <a:latin typeface="Times New Roman" panose="02020603050405020304" pitchFamily="18" charset="0"/>
                      </a:endParaRPr>
                    </a:p>
                  </a:txBody>
                  <a:tcPr marL="45530" marR="81534" marT="9538" marB="0" anchor="b">
                    <a:lnL>
                      <a:noFill/>
                    </a:lnL>
                    <a:lnR>
                      <a:noFill/>
                    </a:lnR>
                    <a:lnT>
                      <a:noFill/>
                    </a:lnT>
                    <a:lnB w="12700" cap="flat" cmpd="sng" algn="ctr">
                      <a:solidFill>
                        <a:srgbClr val="009900"/>
                      </a:solidFill>
                      <a:prstDash val="solid"/>
                      <a:round/>
                      <a:headEnd type="none" w="med" len="med"/>
                      <a:tailEnd type="none" w="med" len="med"/>
                    </a:lnB>
                  </a:tcPr>
                </a:tc>
                <a:tc>
                  <a:txBody>
                    <a:bodyPr/>
                    <a:lstStyle/>
                    <a:p>
                      <a:pPr marR="0" indent="0" algn="r" rtl="0">
                        <a:spcBef>
                          <a:spcPts val="0"/>
                        </a:spcBef>
                        <a:spcAft>
                          <a:spcPts val="1400"/>
                        </a:spcAft>
                      </a:pPr>
                      <a:r>
                        <a:rPr lang="da-DK" sz="1400" b="1" kern="1400" dirty="0">
                          <a:ln>
                            <a:noFill/>
                          </a:ln>
                          <a:solidFill>
                            <a:srgbClr val="000000"/>
                          </a:solidFill>
                          <a:effectLst/>
                          <a:latin typeface="Arial" panose="020B0604020202020204" pitchFamily="34" charset="0"/>
                        </a:rPr>
                        <a:t>0</a:t>
                      </a:r>
                      <a:endParaRPr lang="da-DK" sz="1400" kern="1400" dirty="0">
                        <a:ln>
                          <a:noFill/>
                        </a:ln>
                        <a:solidFill>
                          <a:srgbClr val="212120"/>
                        </a:solidFill>
                        <a:effectLst/>
                        <a:latin typeface="Times New Roman" panose="02020603050405020304" pitchFamily="18" charset="0"/>
                      </a:endParaRPr>
                    </a:p>
                  </a:txBody>
                  <a:tcPr marL="45530" marR="81534" marT="9538" marB="0" anchor="b">
                    <a:lnL>
                      <a:noFill/>
                    </a:lnL>
                    <a:lnR w="12700" cap="flat" cmpd="sng" algn="ctr">
                      <a:solidFill>
                        <a:srgbClr val="009900"/>
                      </a:solidFill>
                      <a:prstDash val="solid"/>
                      <a:round/>
                      <a:headEnd type="none" w="med" len="med"/>
                      <a:tailEnd type="none" w="med" len="med"/>
                    </a:lnR>
                    <a:lnT>
                      <a:noFill/>
                    </a:lnT>
                    <a:lnB w="12700" cap="flat" cmpd="sng" algn="ctr">
                      <a:solidFill>
                        <a:srgbClr val="009900"/>
                      </a:solidFill>
                      <a:prstDash val="solid"/>
                      <a:round/>
                      <a:headEnd type="none" w="med" len="med"/>
                      <a:tailEnd type="none" w="med" len="med"/>
                    </a:lnB>
                  </a:tcPr>
                </a:tc>
                <a:extLst>
                  <a:ext uri="{0D108BD9-81ED-4DB2-BD59-A6C34878D82A}">
                    <a16:rowId xmlns:a16="http://schemas.microsoft.com/office/drawing/2014/main" val="2787333068"/>
                  </a:ext>
                </a:extLst>
              </a:tr>
            </a:tbl>
          </a:graphicData>
        </a:graphic>
      </p:graphicFrame>
      <p:sp>
        <p:nvSpPr>
          <p:cNvPr id="19" name="Control 2">
            <a:extLst>
              <a:ext uri="{FF2B5EF4-FFF2-40B4-BE49-F238E27FC236}">
                <a16:creationId xmlns:a16="http://schemas.microsoft.com/office/drawing/2014/main" id="{ECE00AF7-A60E-424D-9A5E-09FF14E4486B}"/>
              </a:ext>
            </a:extLst>
          </p:cNvPr>
          <p:cNvSpPr>
            <a:spLocks noChangeArrowheads="1" noChangeShapeType="1"/>
          </p:cNvSpPr>
          <p:nvPr/>
        </p:nvSpPr>
        <p:spPr bwMode="auto">
          <a:xfrm>
            <a:off x="2933700" y="3990975"/>
            <a:ext cx="3443288" cy="3074988"/>
          </a:xfrm>
          <a:prstGeom prst="rect">
            <a:avLst/>
          </a:prstGeom>
          <a:noFill/>
          <a:ln>
            <a:noFill/>
          </a:ln>
          <a:effectLst/>
          <a:extLst>
            <a:ext uri="{91240B29-F687-4F45-9708-019B960494DF}">
              <a14:hiddenLine xmlns:a14="http://schemas.microsoft.com/office/drawing/2010/main" w="25400">
                <a:no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0" tIns="0" rIns="0" bIns="0" numCol="1" anchor="t" anchorCtr="0" compatLnSpc="1">
            <a:prstTxWarp prst="textNoShape">
              <a:avLst/>
            </a:prstTxWarp>
          </a:bodyPr>
          <a:lstStyle/>
          <a:p>
            <a:endParaRPr lang="da-DK"/>
          </a:p>
        </p:txBody>
      </p:sp>
    </p:spTree>
    <p:extLst>
      <p:ext uri="{BB962C8B-B14F-4D97-AF65-F5344CB8AC3E}">
        <p14:creationId xmlns:p14="http://schemas.microsoft.com/office/powerpoint/2010/main" val="29124331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GF 23, punkt 7: Eventuelt </a:t>
            </a:r>
          </a:p>
        </p:txBody>
      </p:sp>
      <p:sp>
        <p:nvSpPr>
          <p:cNvPr id="3" name="Pladsholder til indhold 2"/>
          <p:cNvSpPr>
            <a:spLocks noGrp="1"/>
          </p:cNvSpPr>
          <p:nvPr>
            <p:ph sz="quarter" idx="1"/>
          </p:nvPr>
        </p:nvSpPr>
        <p:spPr/>
        <p:txBody>
          <a:bodyPr/>
          <a:lstStyle/>
          <a:p>
            <a:r>
              <a:rPr lang="da-DK" dirty="0"/>
              <a:t>?</a:t>
            </a:r>
          </a:p>
          <a:p>
            <a:endParaRPr lang="da-DK" dirty="0"/>
          </a:p>
          <a:p>
            <a:r>
              <a:rPr lang="da-DK" dirty="0"/>
              <a:t>Praktisk information</a:t>
            </a:r>
          </a:p>
          <a:p>
            <a:endParaRPr lang="da-DK" dirty="0"/>
          </a:p>
          <a:p>
            <a:r>
              <a:rPr lang="da-DK" dirty="0"/>
              <a:t>TAK for fremmøde</a:t>
            </a:r>
          </a:p>
        </p:txBody>
      </p:sp>
    </p:spTree>
    <p:extLst>
      <p:ext uri="{BB962C8B-B14F-4D97-AF65-F5344CB8AC3E}">
        <p14:creationId xmlns:p14="http://schemas.microsoft.com/office/powerpoint/2010/main" val="1335920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b="1" i="0" dirty="0">
                <a:solidFill>
                  <a:srgbClr val="222222"/>
                </a:solidFill>
                <a:effectLst/>
                <a:latin typeface="franklin-gothic-urw-cond"/>
              </a:rPr>
              <a:t>Det er i dag et vejr - et solskinsvejr</a:t>
            </a:r>
            <a:br>
              <a:rPr lang="da-DK" b="1" i="0" dirty="0">
                <a:solidFill>
                  <a:srgbClr val="222222"/>
                </a:solidFill>
                <a:effectLst/>
                <a:latin typeface="franklin-gothic-urw-cond"/>
              </a:rPr>
            </a:br>
            <a:endParaRPr lang="da-DK" dirty="0"/>
          </a:p>
        </p:txBody>
      </p:sp>
      <p:sp>
        <p:nvSpPr>
          <p:cNvPr id="5" name="Pladsholder til indhold 4">
            <a:extLst>
              <a:ext uri="{FF2B5EF4-FFF2-40B4-BE49-F238E27FC236}">
                <a16:creationId xmlns:a16="http://schemas.microsoft.com/office/drawing/2014/main" id="{60EBE09A-C84F-440B-B6BB-3C6B3ED32164}"/>
              </a:ext>
            </a:extLst>
          </p:cNvPr>
          <p:cNvSpPr>
            <a:spLocks noGrp="1"/>
          </p:cNvSpPr>
          <p:nvPr>
            <p:ph sz="quarter" idx="1"/>
          </p:nvPr>
        </p:nvSpPr>
        <p:spPr>
          <a:xfrm>
            <a:off x="2195736" y="1772816"/>
            <a:ext cx="5256584" cy="4495800"/>
          </a:xfrm>
        </p:spPr>
        <p:txBody>
          <a:bodyPr>
            <a:normAutofit fontScale="77500" lnSpcReduction="20000"/>
          </a:bodyPr>
          <a:lstStyle/>
          <a:p>
            <a:pPr marL="0" indent="0" algn="l">
              <a:lnSpc>
                <a:spcPct val="120000"/>
              </a:lnSpc>
              <a:buNone/>
            </a:pPr>
            <a:r>
              <a:rPr lang="da-DK" b="0" i="0" dirty="0">
                <a:solidFill>
                  <a:srgbClr val="222222"/>
                </a:solidFill>
                <a:effectLst/>
                <a:latin typeface="proxima-nova-alt"/>
              </a:rPr>
              <a:t>1. Det er i dag et vejr - et solskinsvejr!</a:t>
            </a:r>
            <a:br>
              <a:rPr lang="da-DK" b="0" i="0" dirty="0">
                <a:solidFill>
                  <a:srgbClr val="222222"/>
                </a:solidFill>
                <a:effectLst/>
                <a:latin typeface="proxima-nova-alt"/>
              </a:rPr>
            </a:br>
            <a:r>
              <a:rPr lang="da-DK" b="0" i="0" dirty="0">
                <a:solidFill>
                  <a:srgbClr val="222222"/>
                </a:solidFill>
                <a:effectLst/>
                <a:latin typeface="proxima-nova-alt"/>
              </a:rPr>
              <a:t>O, søde vår, så er du atter nær!</a:t>
            </a:r>
            <a:br>
              <a:rPr lang="da-DK" b="0" i="0" dirty="0">
                <a:solidFill>
                  <a:srgbClr val="222222"/>
                </a:solidFill>
                <a:effectLst/>
                <a:latin typeface="proxima-nova-alt"/>
              </a:rPr>
            </a:br>
            <a:r>
              <a:rPr lang="da-DK" b="0" i="0" dirty="0">
                <a:solidFill>
                  <a:srgbClr val="222222"/>
                </a:solidFill>
                <a:effectLst/>
                <a:latin typeface="proxima-nova-alt"/>
              </a:rPr>
              <a:t>Nu vil jeg glemme rent, at det var vinter,</a:t>
            </a:r>
            <a:br>
              <a:rPr lang="da-DK" b="0" i="0" dirty="0">
                <a:solidFill>
                  <a:srgbClr val="222222"/>
                </a:solidFill>
                <a:effectLst/>
                <a:latin typeface="proxima-nova-alt"/>
              </a:rPr>
            </a:br>
            <a:r>
              <a:rPr lang="da-DK" b="0" i="0" dirty="0">
                <a:solidFill>
                  <a:srgbClr val="222222"/>
                </a:solidFill>
                <a:effectLst/>
                <a:latin typeface="proxima-nova-alt"/>
              </a:rPr>
              <a:t>nu vil jeg gå og købe hyacinter</a:t>
            </a:r>
            <a:br>
              <a:rPr lang="da-DK" b="0" i="0" dirty="0">
                <a:solidFill>
                  <a:srgbClr val="222222"/>
                </a:solidFill>
                <a:effectLst/>
                <a:latin typeface="proxima-nova-alt"/>
              </a:rPr>
            </a:br>
            <a:r>
              <a:rPr lang="da-DK" b="0" i="0" dirty="0">
                <a:solidFill>
                  <a:srgbClr val="222222"/>
                </a:solidFill>
                <a:effectLst/>
                <a:latin typeface="proxima-nova-alt"/>
              </a:rPr>
              <a:t>og bringe dem til én, som jeg har kær.</a:t>
            </a:r>
          </a:p>
          <a:p>
            <a:pPr marL="0" indent="0" algn="l">
              <a:lnSpc>
                <a:spcPct val="120000"/>
              </a:lnSpc>
              <a:buNone/>
            </a:pPr>
            <a:endParaRPr lang="da-DK" b="0" i="0" dirty="0">
              <a:solidFill>
                <a:srgbClr val="222222"/>
              </a:solidFill>
              <a:effectLst/>
              <a:latin typeface="proxima-nova-alt"/>
            </a:endParaRPr>
          </a:p>
          <a:p>
            <a:pPr marL="0" indent="0" algn="l">
              <a:lnSpc>
                <a:spcPct val="120000"/>
              </a:lnSpc>
              <a:buNone/>
            </a:pPr>
            <a:r>
              <a:rPr lang="da-DK" b="0" i="0" dirty="0">
                <a:solidFill>
                  <a:srgbClr val="222222"/>
                </a:solidFill>
                <a:effectLst/>
                <a:latin typeface="proxima-nova-alt"/>
              </a:rPr>
              <a:t>2. Hun købte af de hvide og de blå,</a:t>
            </a:r>
            <a:br>
              <a:rPr lang="da-DK" b="0" i="0" dirty="0">
                <a:solidFill>
                  <a:srgbClr val="222222"/>
                </a:solidFill>
                <a:effectLst/>
                <a:latin typeface="proxima-nova-alt"/>
              </a:rPr>
            </a:br>
            <a:r>
              <a:rPr lang="da-DK" b="0" i="0" dirty="0">
                <a:solidFill>
                  <a:srgbClr val="222222"/>
                </a:solidFill>
                <a:effectLst/>
                <a:latin typeface="proxima-nova-alt"/>
              </a:rPr>
              <a:t>hun købte af de smukkeste, hun så.</a:t>
            </a:r>
            <a:br>
              <a:rPr lang="da-DK" b="0" i="0" dirty="0">
                <a:solidFill>
                  <a:srgbClr val="222222"/>
                </a:solidFill>
                <a:effectLst/>
                <a:latin typeface="proxima-nova-alt"/>
              </a:rPr>
            </a:br>
            <a:r>
              <a:rPr lang="da-DK" b="0" i="0" dirty="0">
                <a:solidFill>
                  <a:srgbClr val="222222"/>
                </a:solidFill>
                <a:effectLst/>
                <a:latin typeface="proxima-nova-alt"/>
              </a:rPr>
              <a:t>Det er i dag et vejr! Og solen skinner!</a:t>
            </a:r>
            <a:br>
              <a:rPr lang="da-DK" b="0" i="0" dirty="0">
                <a:solidFill>
                  <a:srgbClr val="222222"/>
                </a:solidFill>
                <a:effectLst/>
                <a:latin typeface="proxima-nova-alt"/>
              </a:rPr>
            </a:br>
            <a:r>
              <a:rPr lang="da-DK" b="0" i="0" dirty="0">
                <a:solidFill>
                  <a:srgbClr val="222222"/>
                </a:solidFill>
                <a:effectLst/>
                <a:latin typeface="proxima-nova-alt"/>
              </a:rPr>
              <a:t>Og om mig svæver lutter lyse minder,</a:t>
            </a:r>
            <a:br>
              <a:rPr lang="da-DK" b="0" i="0" dirty="0">
                <a:solidFill>
                  <a:srgbClr val="222222"/>
                </a:solidFill>
                <a:effectLst/>
                <a:latin typeface="proxima-nova-alt"/>
              </a:rPr>
            </a:br>
            <a:r>
              <a:rPr lang="da-DK" b="0" i="0" dirty="0">
                <a:solidFill>
                  <a:srgbClr val="222222"/>
                </a:solidFill>
                <a:effectLst/>
                <a:latin typeface="proxima-nova-alt"/>
              </a:rPr>
              <a:t>dem </a:t>
            </a:r>
            <a:r>
              <a:rPr lang="da-DK" b="0" i="0" dirty="0" err="1">
                <a:solidFill>
                  <a:srgbClr val="222222"/>
                </a:solidFill>
                <a:effectLst/>
                <a:latin typeface="proxima-nova-alt"/>
              </a:rPr>
              <a:t>ta'r</a:t>
            </a:r>
            <a:r>
              <a:rPr lang="da-DK" b="0" i="0" dirty="0">
                <a:solidFill>
                  <a:srgbClr val="222222"/>
                </a:solidFill>
                <a:effectLst/>
                <a:latin typeface="proxima-nova-alt"/>
              </a:rPr>
              <a:t> jeg med til den, jeg tænker på.</a:t>
            </a:r>
          </a:p>
          <a:p>
            <a:endParaRPr lang="da-DK" dirty="0"/>
          </a:p>
        </p:txBody>
      </p:sp>
      <p:pic>
        <p:nvPicPr>
          <p:cNvPr id="12" name="Billede 11" descr="Sollys på grønne blade">
            <a:extLst>
              <a:ext uri="{FF2B5EF4-FFF2-40B4-BE49-F238E27FC236}">
                <a16:creationId xmlns:a16="http://schemas.microsoft.com/office/drawing/2014/main" id="{A766976E-2D65-44E2-B4DC-77C10270DB5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1628800"/>
            <a:ext cx="2019195" cy="1401273"/>
          </a:xfrm>
          <a:prstGeom prst="rect">
            <a:avLst/>
          </a:prstGeom>
        </p:spPr>
      </p:pic>
    </p:spTree>
    <p:extLst>
      <p:ext uri="{BB962C8B-B14F-4D97-AF65-F5344CB8AC3E}">
        <p14:creationId xmlns:p14="http://schemas.microsoft.com/office/powerpoint/2010/main" val="2787597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E29560-2948-4359-8FC6-B35B51CE86BD}"/>
              </a:ext>
            </a:extLst>
          </p:cNvPr>
          <p:cNvSpPr>
            <a:spLocks noGrp="1"/>
          </p:cNvSpPr>
          <p:nvPr>
            <p:ph type="title"/>
          </p:nvPr>
        </p:nvSpPr>
        <p:spPr/>
        <p:txBody>
          <a:bodyPr/>
          <a:lstStyle/>
          <a:p>
            <a:endParaRPr lang="da-DK"/>
          </a:p>
        </p:txBody>
      </p:sp>
      <p:pic>
        <p:nvPicPr>
          <p:cNvPr id="4" name="Pladsholder til indhold 3">
            <a:extLst>
              <a:ext uri="{FF2B5EF4-FFF2-40B4-BE49-F238E27FC236}">
                <a16:creationId xmlns:a16="http://schemas.microsoft.com/office/drawing/2014/main" id="{EED97827-683F-4BAE-A2BA-EFAFB90D5CD1}"/>
              </a:ext>
            </a:extLst>
          </p:cNvPr>
          <p:cNvPicPr>
            <a:picLocks noGrp="1" noChangeAspect="1"/>
          </p:cNvPicPr>
          <p:nvPr>
            <p:ph sz="quarter" idx="1"/>
          </p:nvPr>
        </p:nvPicPr>
        <p:blipFill>
          <a:blip r:embed="rId2"/>
          <a:stretch>
            <a:fillRect/>
          </a:stretch>
        </p:blipFill>
        <p:spPr>
          <a:xfrm>
            <a:off x="2019195" y="1872825"/>
            <a:ext cx="5340559" cy="3950550"/>
          </a:xfrm>
          <a:prstGeom prst="rect">
            <a:avLst/>
          </a:prstGeom>
        </p:spPr>
      </p:pic>
      <p:pic>
        <p:nvPicPr>
          <p:cNvPr id="9" name="Billede 8" descr="Sollys på grønne blade">
            <a:extLst>
              <a:ext uri="{FF2B5EF4-FFF2-40B4-BE49-F238E27FC236}">
                <a16:creationId xmlns:a16="http://schemas.microsoft.com/office/drawing/2014/main" id="{A434F024-429A-4FBD-8B09-28B7E30021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76256" y="1628800"/>
            <a:ext cx="2019195" cy="1401273"/>
          </a:xfrm>
          <a:prstGeom prst="rect">
            <a:avLst/>
          </a:prstGeom>
        </p:spPr>
      </p:pic>
    </p:spTree>
    <p:extLst>
      <p:ext uri="{BB962C8B-B14F-4D97-AF65-F5344CB8AC3E}">
        <p14:creationId xmlns:p14="http://schemas.microsoft.com/office/powerpoint/2010/main" val="2148869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Dagsorden</a:t>
            </a:r>
          </a:p>
        </p:txBody>
      </p:sp>
      <p:sp>
        <p:nvSpPr>
          <p:cNvPr id="3" name="Pladsholder til indhold 2"/>
          <p:cNvSpPr>
            <a:spLocks noGrp="1"/>
          </p:cNvSpPr>
          <p:nvPr>
            <p:ph sz="quarter" idx="1"/>
          </p:nvPr>
        </p:nvSpPr>
        <p:spPr/>
        <p:txBody>
          <a:bodyPr>
            <a:normAutofit/>
          </a:bodyPr>
          <a:lstStyle/>
          <a:p>
            <a:pPr marL="514350" indent="-514350">
              <a:buFont typeface="+mj-lt"/>
              <a:buAutoNum type="arabicPeriod"/>
            </a:pPr>
            <a:r>
              <a:rPr lang="da-DK" dirty="0"/>
              <a:t>Valg af dirigent mv.</a:t>
            </a:r>
          </a:p>
          <a:p>
            <a:pPr marL="514350" indent="-514350">
              <a:buFont typeface="+mj-lt"/>
              <a:buAutoNum type="arabicPeriod"/>
            </a:pPr>
            <a:r>
              <a:rPr lang="da-DK" dirty="0"/>
              <a:t>Formandens beretning</a:t>
            </a:r>
          </a:p>
          <a:p>
            <a:pPr marL="514350" indent="-514350">
              <a:buFont typeface="+mj-lt"/>
              <a:buAutoNum type="arabicPeriod"/>
            </a:pPr>
            <a:r>
              <a:rPr lang="da-DK" dirty="0"/>
              <a:t>Regnskab 2022</a:t>
            </a:r>
          </a:p>
          <a:p>
            <a:pPr marL="514350" indent="-514350">
              <a:buFont typeface="+mj-lt"/>
              <a:buAutoNum type="arabicPeriod"/>
            </a:pPr>
            <a:r>
              <a:rPr lang="da-DK" dirty="0"/>
              <a:t>Indkomne forslag: Bruttolønsordning?</a:t>
            </a:r>
          </a:p>
          <a:p>
            <a:pPr marL="514350" indent="-514350">
              <a:buFont typeface="+mj-lt"/>
              <a:buAutoNum type="arabicPeriod"/>
            </a:pPr>
            <a:r>
              <a:rPr lang="da-DK" dirty="0"/>
              <a:t>Fastsættelse af ydelser til styrelsesmedlemmer</a:t>
            </a:r>
          </a:p>
          <a:p>
            <a:pPr marL="514350" indent="-514350">
              <a:buFont typeface="+mj-lt"/>
              <a:buAutoNum type="arabicPeriod"/>
            </a:pPr>
            <a:r>
              <a:rPr lang="da-DK" dirty="0"/>
              <a:t>Budget og fastsættelse af kredskontingent for det følgende kalenderår (2024)</a:t>
            </a:r>
          </a:p>
          <a:p>
            <a:pPr marL="514350" indent="-514350">
              <a:buFont typeface="+mj-lt"/>
              <a:buAutoNum type="arabicPeriod"/>
            </a:pPr>
            <a:r>
              <a:rPr lang="da-DK" dirty="0"/>
              <a:t>Eventuelt</a:t>
            </a:r>
          </a:p>
          <a:p>
            <a:pPr marL="514350" indent="-514350">
              <a:buFont typeface="+mj-lt"/>
              <a:buAutoNum type="arabicPeriod"/>
            </a:pPr>
            <a:endParaRPr lang="da-DK" dirty="0"/>
          </a:p>
        </p:txBody>
      </p:sp>
      <p:pic>
        <p:nvPicPr>
          <p:cNvPr id="4" name="Billede 3"/>
          <p:cNvPicPr>
            <a:picLocks noChangeAspect="1"/>
          </p:cNvPicPr>
          <p:nvPr/>
        </p:nvPicPr>
        <p:blipFill>
          <a:blip r:embed="rId2" cstate="print">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8388424" y="5978429"/>
            <a:ext cx="578987" cy="605404"/>
          </a:xfrm>
          <a:prstGeom prst="rect">
            <a:avLst/>
          </a:prstGeom>
        </p:spPr>
      </p:pic>
    </p:spTree>
    <p:extLst>
      <p:ext uri="{BB962C8B-B14F-4D97-AF65-F5344CB8AC3E}">
        <p14:creationId xmlns:p14="http://schemas.microsoft.com/office/powerpoint/2010/main" val="4223710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a-DK" altLang="da-DK" sz="2400" b="1" dirty="0">
                <a:solidFill>
                  <a:srgbClr val="000000"/>
                </a:solidFill>
                <a:latin typeface="Georgia" pitchFamily="18" charset="0"/>
              </a:rPr>
              <a:t>Forslag til forretningsorden ved generalforsamlingen 2022</a:t>
            </a:r>
            <a:br>
              <a:rPr lang="da-DK" altLang="da-DK" sz="2400" b="1" dirty="0">
                <a:solidFill>
                  <a:srgbClr val="000000"/>
                </a:solidFill>
                <a:latin typeface="Georgia" pitchFamily="18" charset="0"/>
              </a:rPr>
            </a:br>
            <a:endParaRPr lang="da-DK" sz="2400" dirty="0"/>
          </a:p>
        </p:txBody>
      </p:sp>
      <p:sp>
        <p:nvSpPr>
          <p:cNvPr id="3" name="Pladsholder til indhold 2"/>
          <p:cNvSpPr>
            <a:spLocks noGrp="1"/>
          </p:cNvSpPr>
          <p:nvPr>
            <p:ph sz="quarter" idx="1"/>
          </p:nvPr>
        </p:nvSpPr>
        <p:spPr>
          <a:xfrm>
            <a:off x="611560" y="1340768"/>
            <a:ext cx="7127704" cy="4495800"/>
          </a:xfrm>
        </p:spPr>
        <p:txBody>
          <a:bodyPr>
            <a:normAutofit fontScale="25000" lnSpcReduction="20000"/>
          </a:bodyPr>
          <a:lstStyle/>
          <a:p>
            <a:pPr>
              <a:spcBef>
                <a:spcPct val="0"/>
              </a:spcBef>
              <a:buClrTx/>
              <a:buSzTx/>
              <a:buNone/>
            </a:pPr>
            <a:endParaRPr lang="da-DK" altLang="da-DK" sz="4400" b="1" dirty="0">
              <a:solidFill>
                <a:srgbClr val="000000"/>
              </a:solidFill>
              <a:latin typeface="Georgia" pitchFamily="18" charset="0"/>
            </a:endParaRPr>
          </a:p>
          <a:p>
            <a:pPr>
              <a:spcBef>
                <a:spcPct val="0"/>
              </a:spcBef>
              <a:buClrTx/>
              <a:buSzTx/>
              <a:buNone/>
            </a:pPr>
            <a:r>
              <a:rPr lang="da-DK" altLang="da-DK" sz="4400" dirty="0">
                <a:solidFill>
                  <a:srgbClr val="000000"/>
                </a:solidFill>
                <a:latin typeface="Georgia" pitchFamily="18" charset="0"/>
              </a:rPr>
              <a:t>1. Mødet åbnes af formanden, der leder valget af dirigent. Foreningens bestyrelse fungerer som </a:t>
            </a:r>
            <a:r>
              <a:rPr lang="da-DK" altLang="da-DK" sz="4400" dirty="0" err="1">
                <a:solidFill>
                  <a:srgbClr val="000000"/>
                </a:solidFill>
                <a:latin typeface="Georgia" pitchFamily="18" charset="0"/>
              </a:rPr>
              <a:t>stemmeoptællere</a:t>
            </a:r>
            <a:r>
              <a:rPr lang="da-DK" altLang="da-DK" sz="4400" dirty="0">
                <a:solidFill>
                  <a:srgbClr val="000000"/>
                </a:solidFill>
                <a:latin typeface="Georgia" pitchFamily="18" charset="0"/>
              </a:rPr>
              <a:t> og sørger for optagelse af referat.</a:t>
            </a:r>
          </a:p>
          <a:p>
            <a:pPr>
              <a:spcBef>
                <a:spcPct val="0"/>
              </a:spcBef>
              <a:buClrTx/>
              <a:buSzTx/>
              <a:buNone/>
            </a:pPr>
            <a:endParaRPr lang="da-DK" altLang="da-DK" sz="4400" dirty="0">
              <a:solidFill>
                <a:srgbClr val="000000"/>
              </a:solidFill>
              <a:latin typeface="Georgia" pitchFamily="18" charset="0"/>
            </a:endParaRPr>
          </a:p>
          <a:p>
            <a:pPr>
              <a:spcBef>
                <a:spcPct val="0"/>
              </a:spcBef>
              <a:buClrTx/>
              <a:buSzTx/>
              <a:buNone/>
            </a:pPr>
            <a:r>
              <a:rPr lang="da-DK" altLang="da-DK" sz="4400" dirty="0">
                <a:solidFill>
                  <a:srgbClr val="000000"/>
                </a:solidFill>
                <a:latin typeface="Georgia" pitchFamily="18" charset="0"/>
              </a:rPr>
              <a:t>2. Mødet afvikles efter den udsendte dagsorden. Dersom formandens beretning indeholder punkter, hvis indhold er sat på dagsordenen til senere afgørelse, er disse punkter undtaget afstemningen af beretningen.</a:t>
            </a:r>
          </a:p>
          <a:p>
            <a:pPr>
              <a:spcBef>
                <a:spcPct val="0"/>
              </a:spcBef>
              <a:buClrTx/>
              <a:buSzTx/>
              <a:buNone/>
            </a:pPr>
            <a:endParaRPr lang="da-DK" altLang="da-DK" sz="4400" dirty="0">
              <a:solidFill>
                <a:srgbClr val="000000"/>
              </a:solidFill>
              <a:latin typeface="Georgia" pitchFamily="18" charset="0"/>
            </a:endParaRPr>
          </a:p>
          <a:p>
            <a:pPr>
              <a:spcBef>
                <a:spcPct val="0"/>
              </a:spcBef>
              <a:buClrTx/>
              <a:buSzTx/>
              <a:buNone/>
            </a:pPr>
            <a:r>
              <a:rPr lang="da-DK" altLang="da-DK" sz="4400" dirty="0">
                <a:solidFill>
                  <a:srgbClr val="000000"/>
                </a:solidFill>
                <a:latin typeface="Georgia" pitchFamily="18" charset="0"/>
              </a:rPr>
              <a:t>3. Dirigenten påser, at forhandlingerne fremmes, og at god parlamentarisk skik opretholdes.</a:t>
            </a:r>
          </a:p>
          <a:p>
            <a:pPr>
              <a:spcBef>
                <a:spcPct val="0"/>
              </a:spcBef>
              <a:buClrTx/>
              <a:buSzTx/>
              <a:buNone/>
            </a:pPr>
            <a:r>
              <a:rPr lang="da-DK" altLang="da-DK" sz="4400" dirty="0">
                <a:solidFill>
                  <a:srgbClr val="000000"/>
                </a:solidFill>
                <a:latin typeface="Georgia" pitchFamily="18" charset="0"/>
              </a:rPr>
              <a:t>          Generalforsamlingens medlemmer må i alle tilfælde rette sig efter dirigentens afgørelser.</a:t>
            </a:r>
          </a:p>
          <a:p>
            <a:pPr>
              <a:spcBef>
                <a:spcPct val="0"/>
              </a:spcBef>
              <a:buClrTx/>
              <a:buSzTx/>
              <a:buNone/>
            </a:pPr>
            <a:endParaRPr lang="da-DK" altLang="da-DK" sz="4400" dirty="0">
              <a:solidFill>
                <a:srgbClr val="000000"/>
              </a:solidFill>
              <a:latin typeface="Georgia" pitchFamily="18" charset="0"/>
            </a:endParaRPr>
          </a:p>
          <a:p>
            <a:pPr>
              <a:spcBef>
                <a:spcPct val="0"/>
              </a:spcBef>
              <a:buClrTx/>
              <a:buSzTx/>
              <a:buNone/>
            </a:pPr>
            <a:r>
              <a:rPr lang="da-DK" altLang="da-DK" sz="4400" dirty="0">
                <a:solidFill>
                  <a:srgbClr val="000000"/>
                </a:solidFill>
                <a:latin typeface="Georgia" pitchFamily="18" charset="0"/>
              </a:rPr>
              <a:t>4. Talerne får ordet til det enkelte punkt eller underpunkt i henhold til den endelige dagsorden og den godkendte opdeling af formandens beretning. Dirigenten kan samle emnerne på en hensigtsmæssig måde inden for den emneopdeling generalforsamlingen vedtager. Talerne godkendes i den rækkefølge, de indtegner sig. Formanden/ordføreren og forslagsstilleren kan dog når som helst efter et indlæg begære ordet, ligesom dirigenten kan tillade en kort svarreplik.</a:t>
            </a:r>
          </a:p>
          <a:p>
            <a:pPr>
              <a:spcBef>
                <a:spcPct val="0"/>
              </a:spcBef>
              <a:buClrTx/>
              <a:buSzTx/>
              <a:buNone/>
            </a:pPr>
            <a:endParaRPr lang="da-DK" altLang="da-DK" sz="4400" dirty="0">
              <a:solidFill>
                <a:srgbClr val="000000"/>
              </a:solidFill>
              <a:latin typeface="Georgia" pitchFamily="18" charset="0"/>
            </a:endParaRPr>
          </a:p>
          <a:p>
            <a:pPr>
              <a:spcBef>
                <a:spcPct val="0"/>
              </a:spcBef>
              <a:buClrTx/>
              <a:buSzTx/>
              <a:buNone/>
            </a:pPr>
            <a:r>
              <a:rPr lang="da-DK" altLang="da-DK" sz="4400" dirty="0">
                <a:solidFill>
                  <a:srgbClr val="000000"/>
                </a:solidFill>
                <a:latin typeface="Georgia" pitchFamily="18" charset="0"/>
              </a:rPr>
              <a:t>5. En talers første indlæg under et punkt eller underpunkt i henhold til den endelige dagsorden og den godkendte inddeling af formandens beretning må ikke overstige 7 minutter. Øvrige indlæg under samme punkt eller underpunkt må ikke overstige 3 minutter. Dirigenten kan bestemme, at taletiden kan begrænses yderligere. Formanden/ordføreren og forslagsstilleren er dog undtaget begrænsning af taletiden.</a:t>
            </a:r>
          </a:p>
          <a:p>
            <a:pPr>
              <a:spcBef>
                <a:spcPct val="0"/>
              </a:spcBef>
              <a:buClrTx/>
              <a:buSzTx/>
              <a:buNone/>
            </a:pPr>
            <a:endParaRPr lang="da-DK" altLang="da-DK" sz="4400" dirty="0">
              <a:solidFill>
                <a:srgbClr val="000000"/>
              </a:solidFill>
              <a:latin typeface="Georgia" pitchFamily="18" charset="0"/>
            </a:endParaRPr>
          </a:p>
          <a:p>
            <a:pPr>
              <a:spcBef>
                <a:spcPct val="0"/>
              </a:spcBef>
              <a:buClrTx/>
              <a:buSzTx/>
              <a:buNone/>
            </a:pPr>
            <a:r>
              <a:rPr lang="da-DK" altLang="da-DK" sz="4400" dirty="0">
                <a:solidFill>
                  <a:srgbClr val="000000"/>
                </a:solidFill>
                <a:latin typeface="Georgia" pitchFamily="18" charset="0"/>
              </a:rPr>
              <a:t>6. Dirigenten eller et medlem kan stille forslag om, at debatten afsluttes straks efter de indtegnede taler. Træffes en sådan beslutning, kan kun formanden/ordføreren og forslagsstilleren yderligere tildeles ordet. Debatten om et forslag eller ændringsforslag til generalforsamlingsresolution, generalforsamlingsvedtagelse eller forslag til foreningens vedtægter kan først afsluttes, og talerrækken kan først lukkes, efter at forslaget er fremsat og omdelt/dikteret til generalforsamlingen.</a:t>
            </a:r>
          </a:p>
          <a:p>
            <a:pPr>
              <a:spcBef>
                <a:spcPct val="0"/>
              </a:spcBef>
              <a:buClrTx/>
              <a:buSzTx/>
              <a:buNone/>
            </a:pPr>
            <a:endParaRPr lang="da-DK" altLang="da-DK" sz="4400" dirty="0">
              <a:solidFill>
                <a:srgbClr val="000000"/>
              </a:solidFill>
              <a:latin typeface="Georgia" pitchFamily="18" charset="0"/>
            </a:endParaRPr>
          </a:p>
          <a:p>
            <a:pPr>
              <a:spcBef>
                <a:spcPct val="0"/>
              </a:spcBef>
              <a:buClrTx/>
              <a:buSzTx/>
              <a:buNone/>
            </a:pPr>
            <a:r>
              <a:rPr lang="da-DK" altLang="da-DK" sz="4400" dirty="0">
                <a:solidFill>
                  <a:srgbClr val="000000"/>
                </a:solidFill>
                <a:latin typeface="Georgia" pitchFamily="18" charset="0"/>
              </a:rPr>
              <a:t>7. Forslag og ændringsforslag skal indleveres skriftlig til dirigenten. Dirigenten bestemmer i hvilken rækkefølge forslag og ændringsforslag sættes til afstemning.</a:t>
            </a:r>
          </a:p>
          <a:p>
            <a:pPr>
              <a:spcBef>
                <a:spcPct val="0"/>
              </a:spcBef>
              <a:buClrTx/>
              <a:buSzTx/>
              <a:buNone/>
            </a:pPr>
            <a:endParaRPr lang="da-DK" altLang="da-DK" sz="4400" dirty="0">
              <a:solidFill>
                <a:srgbClr val="000000"/>
              </a:solidFill>
              <a:latin typeface="Georgia" pitchFamily="18" charset="0"/>
            </a:endParaRPr>
          </a:p>
          <a:p>
            <a:pPr>
              <a:spcBef>
                <a:spcPct val="0"/>
              </a:spcBef>
              <a:buClrTx/>
              <a:buSzTx/>
              <a:buNone/>
            </a:pPr>
            <a:r>
              <a:rPr lang="da-DK" altLang="da-DK" sz="4400" dirty="0">
                <a:solidFill>
                  <a:srgbClr val="000000"/>
                </a:solidFill>
                <a:latin typeface="Georgia" pitchFamily="18" charset="0"/>
              </a:rPr>
              <a:t>8. Alle afstemninger træffes ved almindelig stemmeflerhed jævnfør dog vedtægternes §10, hvorefter ændringer af foreningens vedtægter kræver, at mindst 2/3 af de tilstedeværende medlemmer stemmer herfor. Stemmeret har kun foreningens almindelige medlemmer.</a:t>
            </a:r>
          </a:p>
          <a:p>
            <a:pPr>
              <a:spcBef>
                <a:spcPct val="0"/>
              </a:spcBef>
              <a:buClrTx/>
              <a:buSzTx/>
              <a:buNone/>
            </a:pPr>
            <a:r>
              <a:rPr lang="da-DK" altLang="da-DK" sz="4400" dirty="0">
                <a:solidFill>
                  <a:srgbClr val="000000"/>
                </a:solidFill>
                <a:latin typeface="Georgia" pitchFamily="18" charset="0"/>
              </a:rPr>
              <a:t>         Afstemning kan foregå ved håndsoprækning, men skal være skriftlig, hvis mindst én forlanger det. Formanden eller kredsstyrelsen kan til enhver tid forlange skriftlig afstemning.</a:t>
            </a:r>
          </a:p>
          <a:p>
            <a:pPr>
              <a:spcBef>
                <a:spcPct val="0"/>
              </a:spcBef>
              <a:buClrTx/>
              <a:buSzTx/>
              <a:buNone/>
            </a:pPr>
            <a:endParaRPr lang="da-DK" altLang="da-DK" sz="4400" dirty="0">
              <a:solidFill>
                <a:srgbClr val="000000"/>
              </a:solidFill>
              <a:latin typeface="Georgia" pitchFamily="18" charset="0"/>
            </a:endParaRPr>
          </a:p>
          <a:p>
            <a:pPr>
              <a:spcBef>
                <a:spcPct val="0"/>
              </a:spcBef>
              <a:buClrTx/>
              <a:buSzTx/>
              <a:buNone/>
            </a:pPr>
            <a:r>
              <a:rPr lang="da-DK" altLang="da-DK" sz="4400" dirty="0">
                <a:solidFill>
                  <a:srgbClr val="000000"/>
                </a:solidFill>
                <a:latin typeface="Georgia" pitchFamily="18" charset="0"/>
              </a:rPr>
              <a:t>9. Under forhandlingerne kan formanden, kredsstyrelsen eller mindst 25 af medlemmerne forlange debatten afbrudt for at holde et kort fraktions- eller fællesmøde. Ligeledes kan formanden eller kredsstyrelsen forlange debatten afbrudt for at holde et kort kredsstyrelsesmøde.</a:t>
            </a:r>
            <a:endParaRPr lang="da-DK" altLang="da-DK" sz="4400" dirty="0"/>
          </a:p>
          <a:p>
            <a:endParaRPr lang="da-DK" dirty="0"/>
          </a:p>
        </p:txBody>
      </p:sp>
      <p:pic>
        <p:nvPicPr>
          <p:cNvPr id="4" name="Billede 3"/>
          <p:cNvPicPr>
            <a:picLocks noChangeAspect="1"/>
          </p:cNvPicPr>
          <p:nvPr/>
        </p:nvPicPr>
        <p:blipFill>
          <a:blip r:embed="rId2" cstate="print">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8388424" y="5978429"/>
            <a:ext cx="578987" cy="605404"/>
          </a:xfrm>
          <a:prstGeom prst="rect">
            <a:avLst/>
          </a:prstGeom>
        </p:spPr>
      </p:pic>
    </p:spTree>
    <p:extLst>
      <p:ext uri="{BB962C8B-B14F-4D97-AF65-F5344CB8AC3E}">
        <p14:creationId xmlns:p14="http://schemas.microsoft.com/office/powerpoint/2010/main" val="4168838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Formandens beretning</a:t>
            </a:r>
          </a:p>
        </p:txBody>
      </p:sp>
      <p:grpSp>
        <p:nvGrpSpPr>
          <p:cNvPr id="5" name="Group 7"/>
          <p:cNvGrpSpPr/>
          <p:nvPr/>
        </p:nvGrpSpPr>
        <p:grpSpPr>
          <a:xfrm>
            <a:off x="463822" y="485408"/>
            <a:ext cx="8140099" cy="5984063"/>
            <a:chOff x="-9445797" y="-677674"/>
            <a:chExt cx="8140099" cy="4488047"/>
          </a:xfrm>
        </p:grpSpPr>
        <p:sp>
          <p:nvSpPr>
            <p:cNvPr id="6" name="Rectangle 6"/>
            <p:cNvSpPr>
              <a:spLocks noChangeArrowheads="1"/>
            </p:cNvSpPr>
            <p:nvPr>
              <p:custDataLst>
                <p:tags r:id="rId5"/>
              </p:custDataLst>
            </p:nvPr>
          </p:nvSpPr>
          <p:spPr bwMode="auto">
            <a:xfrm>
              <a:off x="-9429080" y="-677674"/>
              <a:ext cx="8117033" cy="4487268"/>
            </a:xfrm>
            <a:prstGeom prst="rect">
              <a:avLst/>
            </a:prstGeom>
            <a:solidFill>
              <a:schemeClr val="bg1">
                <a:lumMod val="85000"/>
              </a:schemeClr>
            </a:solidFill>
            <a:ln w="9525" algn="ctr">
              <a:noFill/>
              <a:miter lim="800000"/>
              <a:headEnd/>
              <a:tailEnd/>
            </a:ln>
            <a:effectLst/>
          </p:spPr>
          <p:txBody>
            <a:bodyPr wrap="none" lIns="100330" tIns="50165" rIns="100330" bIns="50165" anchor="ctr" anchorCtr="1"/>
            <a:lstStyle/>
            <a:p>
              <a:pPr eaLnBrk="1" hangingPunct="1">
                <a:lnSpc>
                  <a:spcPct val="100000"/>
                </a:lnSpc>
                <a:spcBef>
                  <a:spcPct val="0"/>
                </a:spcBef>
                <a:spcAft>
                  <a:spcPct val="0"/>
                </a:spcAft>
              </a:pPr>
              <a:endParaRPr lang="en-GB" sz="1400" dirty="0">
                <a:solidFill>
                  <a:schemeClr val="bg1"/>
                </a:solidFill>
                <a:latin typeface="+mj-lt"/>
                <a:cs typeface="Cambria"/>
              </a:endParaRPr>
            </a:p>
          </p:txBody>
        </p:sp>
        <p:grpSp>
          <p:nvGrpSpPr>
            <p:cNvPr id="7" name="Group 6"/>
            <p:cNvGrpSpPr/>
            <p:nvPr/>
          </p:nvGrpSpPr>
          <p:grpSpPr>
            <a:xfrm>
              <a:off x="-9445797" y="-677674"/>
              <a:ext cx="8140099" cy="4488047"/>
              <a:chOff x="578451" y="261472"/>
              <a:chExt cx="8140099" cy="4488047"/>
            </a:xfrm>
          </p:grpSpPr>
          <p:sp>
            <p:nvSpPr>
              <p:cNvPr id="8" name="Rectangle 14"/>
              <p:cNvSpPr/>
              <p:nvPr/>
            </p:nvSpPr>
            <p:spPr>
              <a:xfrm>
                <a:off x="7429503" y="2801795"/>
                <a:ext cx="1282699" cy="1470025"/>
              </a:xfrm>
              <a:prstGeom prst="rect">
                <a:avLst/>
              </a:prstGeom>
              <a:solidFill>
                <a:srgbClr val="BFBFB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latin typeface="+mj-lt"/>
                  <a:cs typeface="Cambria"/>
                </a:endParaRPr>
              </a:p>
            </p:txBody>
          </p:sp>
          <p:sp>
            <p:nvSpPr>
              <p:cNvPr id="9" name="Rectangle 26"/>
              <p:cNvSpPr/>
              <p:nvPr/>
            </p:nvSpPr>
            <p:spPr>
              <a:xfrm>
                <a:off x="4116344" y="274169"/>
                <a:ext cx="2540005" cy="810818"/>
              </a:xfrm>
              <a:prstGeom prst="rect">
                <a:avLst/>
              </a:prstGeom>
              <a:solidFill>
                <a:schemeClr val="bg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latin typeface="+mj-lt"/>
                  <a:cs typeface="Cambria"/>
                </a:endParaRPr>
              </a:p>
            </p:txBody>
          </p:sp>
          <p:sp>
            <p:nvSpPr>
              <p:cNvPr id="10" name="Freeform 10"/>
              <p:cNvSpPr>
                <a:spLocks/>
              </p:cNvSpPr>
              <p:nvPr>
                <p:custDataLst>
                  <p:tags r:id="rId6"/>
                </p:custDataLst>
              </p:nvPr>
            </p:nvSpPr>
            <p:spPr bwMode="auto">
              <a:xfrm>
                <a:off x="5364125" y="280520"/>
                <a:ext cx="3348076" cy="2059317"/>
              </a:xfrm>
              <a:custGeom>
                <a:avLst/>
                <a:gdLst/>
                <a:ahLst/>
                <a:cxnLst>
                  <a:cxn ang="0">
                    <a:pos x="0" y="0"/>
                  </a:cxn>
                  <a:cxn ang="0">
                    <a:pos x="86" y="1573"/>
                  </a:cxn>
                  <a:cxn ang="0">
                    <a:pos x="430" y="2321"/>
                  </a:cxn>
                  <a:cxn ang="0">
                    <a:pos x="1178" y="2639"/>
                  </a:cxn>
                  <a:cxn ang="0">
                    <a:pos x="2752" y="2725"/>
                  </a:cxn>
                </a:cxnLst>
                <a:rect l="0" t="0" r="r" b="b"/>
                <a:pathLst>
                  <a:path w="2752" h="2725">
                    <a:moveTo>
                      <a:pt x="0" y="0"/>
                    </a:moveTo>
                    <a:cubicBezTo>
                      <a:pt x="7" y="593"/>
                      <a:pt x="14" y="1186"/>
                      <a:pt x="86" y="1573"/>
                    </a:cubicBezTo>
                    <a:cubicBezTo>
                      <a:pt x="158" y="1960"/>
                      <a:pt x="248" y="2143"/>
                      <a:pt x="430" y="2321"/>
                    </a:cubicBezTo>
                    <a:cubicBezTo>
                      <a:pt x="612" y="2499"/>
                      <a:pt x="791" y="2572"/>
                      <a:pt x="1178" y="2639"/>
                    </a:cubicBezTo>
                    <a:cubicBezTo>
                      <a:pt x="1565" y="2706"/>
                      <a:pt x="2490" y="2711"/>
                      <a:pt x="2752" y="2725"/>
                    </a:cubicBezTo>
                  </a:path>
                </a:pathLst>
              </a:custGeom>
              <a:solidFill>
                <a:srgbClr val="7F7F7F"/>
              </a:solidFill>
              <a:ln w="9525" cap="flat" cmpd="sng">
                <a:noFill/>
                <a:prstDash val="dash"/>
                <a:round/>
                <a:headEnd/>
                <a:tailEnd/>
              </a:ln>
              <a:effectLst/>
            </p:spPr>
            <p:txBody>
              <a:bodyPr wrap="none" lIns="100330" tIns="50165" rIns="100330" bIns="50165" anchor="ctr"/>
              <a:lstStyle/>
              <a:p>
                <a:endParaRPr lang="en-GB" sz="1400" dirty="0">
                  <a:latin typeface="+mj-lt"/>
                  <a:cs typeface="Cambria"/>
                </a:endParaRPr>
              </a:p>
            </p:txBody>
          </p:sp>
          <p:sp>
            <p:nvSpPr>
              <p:cNvPr id="11" name="Right Triangle 34"/>
              <p:cNvSpPr/>
              <p:nvPr/>
            </p:nvSpPr>
            <p:spPr>
              <a:xfrm rot="10800000">
                <a:off x="6369050" y="269724"/>
                <a:ext cx="2349500" cy="1581535"/>
              </a:xfrm>
              <a:prstGeom prst="rtTriangle">
                <a:avLst/>
              </a:prstGeom>
              <a:solidFill>
                <a:srgbClr val="59595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latin typeface="+mj-lt"/>
                  <a:cs typeface="Cambria"/>
                </a:endParaRPr>
              </a:p>
            </p:txBody>
          </p:sp>
          <p:sp>
            <p:nvSpPr>
              <p:cNvPr id="12" name="Rectangle 33"/>
              <p:cNvSpPr/>
              <p:nvPr/>
            </p:nvSpPr>
            <p:spPr>
              <a:xfrm>
                <a:off x="7429503" y="1613708"/>
                <a:ext cx="1282699" cy="1296000"/>
              </a:xfrm>
              <a:prstGeom prst="rect">
                <a:avLst/>
              </a:prstGeom>
              <a:solidFill>
                <a:srgbClr val="7F7F7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latin typeface="+mj-lt"/>
                  <a:cs typeface="Cambria"/>
                </a:endParaRPr>
              </a:p>
            </p:txBody>
          </p:sp>
          <p:sp>
            <p:nvSpPr>
              <p:cNvPr id="13" name="Rectangle 15"/>
              <p:cNvSpPr/>
              <p:nvPr/>
            </p:nvSpPr>
            <p:spPr>
              <a:xfrm>
                <a:off x="2119219" y="262251"/>
                <a:ext cx="1997124" cy="687416"/>
              </a:xfrm>
              <a:prstGeom prst="rect">
                <a:avLst/>
              </a:prstGeom>
              <a:solidFill>
                <a:srgbClr val="BFBFB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latin typeface="+mj-lt"/>
                  <a:cs typeface="Cambria"/>
                </a:endParaRPr>
              </a:p>
            </p:txBody>
          </p:sp>
          <p:sp>
            <p:nvSpPr>
              <p:cNvPr id="14" name="Freeform 7"/>
              <p:cNvSpPr>
                <a:spLocks/>
              </p:cNvSpPr>
              <p:nvPr>
                <p:custDataLst>
                  <p:tags r:id="rId7"/>
                </p:custDataLst>
              </p:nvPr>
            </p:nvSpPr>
            <p:spPr bwMode="auto">
              <a:xfrm>
                <a:off x="2119219" y="261473"/>
                <a:ext cx="6592981" cy="4010348"/>
              </a:xfrm>
              <a:custGeom>
                <a:avLst/>
                <a:gdLst/>
                <a:ahLst/>
                <a:cxnLst>
                  <a:cxn ang="0">
                    <a:pos x="0" y="0"/>
                  </a:cxn>
                  <a:cxn ang="0">
                    <a:pos x="86" y="1573"/>
                  </a:cxn>
                  <a:cxn ang="0">
                    <a:pos x="430" y="2321"/>
                  </a:cxn>
                  <a:cxn ang="0">
                    <a:pos x="1178" y="2639"/>
                  </a:cxn>
                  <a:cxn ang="0">
                    <a:pos x="2752" y="2725"/>
                  </a:cxn>
                </a:cxnLst>
                <a:rect l="0" t="0" r="r" b="b"/>
                <a:pathLst>
                  <a:path w="2752" h="2725">
                    <a:moveTo>
                      <a:pt x="0" y="0"/>
                    </a:moveTo>
                    <a:cubicBezTo>
                      <a:pt x="7" y="593"/>
                      <a:pt x="14" y="1186"/>
                      <a:pt x="86" y="1573"/>
                    </a:cubicBezTo>
                    <a:cubicBezTo>
                      <a:pt x="158" y="1960"/>
                      <a:pt x="248" y="2143"/>
                      <a:pt x="430" y="2321"/>
                    </a:cubicBezTo>
                    <a:cubicBezTo>
                      <a:pt x="612" y="2499"/>
                      <a:pt x="791" y="2572"/>
                      <a:pt x="1178" y="2639"/>
                    </a:cubicBezTo>
                    <a:cubicBezTo>
                      <a:pt x="1565" y="2706"/>
                      <a:pt x="2490" y="2711"/>
                      <a:pt x="2752" y="2725"/>
                    </a:cubicBezTo>
                  </a:path>
                </a:pathLst>
              </a:custGeom>
              <a:solidFill>
                <a:schemeClr val="bg1">
                  <a:lumMod val="75000"/>
                </a:schemeClr>
              </a:solidFill>
              <a:ln w="38100" cap="flat" cmpd="sng">
                <a:solidFill>
                  <a:srgbClr val="FFFFFF"/>
                </a:solidFill>
                <a:prstDash val="dash"/>
                <a:round/>
                <a:headEnd/>
                <a:tailEnd/>
              </a:ln>
              <a:effectLst/>
            </p:spPr>
            <p:txBody>
              <a:bodyPr wrap="none" lIns="100330" tIns="50165" rIns="100330" bIns="50165" anchor="ctr"/>
              <a:lstStyle/>
              <a:p>
                <a:endParaRPr lang="en-GB" sz="1400" dirty="0">
                  <a:latin typeface="+mj-lt"/>
                  <a:cs typeface="Cambria"/>
                </a:endParaRPr>
              </a:p>
            </p:txBody>
          </p:sp>
          <p:sp>
            <p:nvSpPr>
              <p:cNvPr id="15" name="Freeform 8"/>
              <p:cNvSpPr>
                <a:spLocks/>
              </p:cNvSpPr>
              <p:nvPr>
                <p:custDataLst>
                  <p:tags r:id="rId8"/>
                </p:custDataLst>
              </p:nvPr>
            </p:nvSpPr>
            <p:spPr bwMode="auto">
              <a:xfrm>
                <a:off x="2906671" y="274170"/>
                <a:ext cx="5805530" cy="3317013"/>
              </a:xfrm>
              <a:custGeom>
                <a:avLst/>
                <a:gdLst/>
                <a:ahLst/>
                <a:cxnLst>
                  <a:cxn ang="0">
                    <a:pos x="0" y="0"/>
                  </a:cxn>
                  <a:cxn ang="0">
                    <a:pos x="86" y="1573"/>
                  </a:cxn>
                  <a:cxn ang="0">
                    <a:pos x="430" y="2321"/>
                  </a:cxn>
                  <a:cxn ang="0">
                    <a:pos x="1178" y="2639"/>
                  </a:cxn>
                  <a:cxn ang="0">
                    <a:pos x="2752" y="2725"/>
                  </a:cxn>
                </a:cxnLst>
                <a:rect l="0" t="0" r="r" b="b"/>
                <a:pathLst>
                  <a:path w="2752" h="2725">
                    <a:moveTo>
                      <a:pt x="0" y="0"/>
                    </a:moveTo>
                    <a:cubicBezTo>
                      <a:pt x="7" y="593"/>
                      <a:pt x="14" y="1186"/>
                      <a:pt x="86" y="1573"/>
                    </a:cubicBezTo>
                    <a:cubicBezTo>
                      <a:pt x="158" y="1960"/>
                      <a:pt x="248" y="2143"/>
                      <a:pt x="430" y="2321"/>
                    </a:cubicBezTo>
                    <a:cubicBezTo>
                      <a:pt x="612" y="2499"/>
                      <a:pt x="791" y="2572"/>
                      <a:pt x="1178" y="2639"/>
                    </a:cubicBezTo>
                    <a:cubicBezTo>
                      <a:pt x="1565" y="2706"/>
                      <a:pt x="2490" y="2711"/>
                      <a:pt x="2752" y="2725"/>
                    </a:cubicBezTo>
                  </a:path>
                </a:pathLst>
              </a:custGeom>
              <a:solidFill>
                <a:schemeClr val="bg1">
                  <a:lumMod val="75000"/>
                </a:schemeClr>
              </a:solidFill>
              <a:ln w="9525" cap="flat" cmpd="sng">
                <a:noFill/>
                <a:prstDash val="dash"/>
                <a:round/>
                <a:headEnd/>
                <a:tailEnd/>
              </a:ln>
              <a:effectLst/>
            </p:spPr>
            <p:txBody>
              <a:bodyPr wrap="none" lIns="100330" tIns="50165" rIns="100330" bIns="50165" anchor="ctr"/>
              <a:lstStyle/>
              <a:p>
                <a:endParaRPr lang="en-GB" sz="1400" dirty="0">
                  <a:latin typeface="+mj-lt"/>
                  <a:cs typeface="Cambria"/>
                </a:endParaRPr>
              </a:p>
            </p:txBody>
          </p:sp>
          <p:sp>
            <p:nvSpPr>
              <p:cNvPr id="16" name="Freeform 9"/>
              <p:cNvSpPr>
                <a:spLocks/>
              </p:cNvSpPr>
              <p:nvPr>
                <p:custDataLst>
                  <p:tags r:id="rId9"/>
                </p:custDataLst>
              </p:nvPr>
            </p:nvSpPr>
            <p:spPr bwMode="auto">
              <a:xfrm>
                <a:off x="4116344" y="261473"/>
                <a:ext cx="4595856" cy="2670472"/>
              </a:xfrm>
              <a:custGeom>
                <a:avLst/>
                <a:gdLst/>
                <a:ahLst/>
                <a:cxnLst>
                  <a:cxn ang="0">
                    <a:pos x="0" y="0"/>
                  </a:cxn>
                  <a:cxn ang="0">
                    <a:pos x="86" y="1573"/>
                  </a:cxn>
                  <a:cxn ang="0">
                    <a:pos x="430" y="2321"/>
                  </a:cxn>
                  <a:cxn ang="0">
                    <a:pos x="1178" y="2639"/>
                  </a:cxn>
                  <a:cxn ang="0">
                    <a:pos x="2752" y="2725"/>
                  </a:cxn>
                </a:cxnLst>
                <a:rect l="0" t="0" r="r" b="b"/>
                <a:pathLst>
                  <a:path w="2752" h="2725">
                    <a:moveTo>
                      <a:pt x="0" y="0"/>
                    </a:moveTo>
                    <a:cubicBezTo>
                      <a:pt x="7" y="593"/>
                      <a:pt x="14" y="1186"/>
                      <a:pt x="86" y="1573"/>
                    </a:cubicBezTo>
                    <a:cubicBezTo>
                      <a:pt x="158" y="1960"/>
                      <a:pt x="248" y="2143"/>
                      <a:pt x="430" y="2321"/>
                    </a:cubicBezTo>
                    <a:cubicBezTo>
                      <a:pt x="612" y="2499"/>
                      <a:pt x="791" y="2572"/>
                      <a:pt x="1178" y="2639"/>
                    </a:cubicBezTo>
                    <a:cubicBezTo>
                      <a:pt x="1565" y="2706"/>
                      <a:pt x="2490" y="2711"/>
                      <a:pt x="2752" y="2725"/>
                    </a:cubicBezTo>
                  </a:path>
                </a:pathLst>
              </a:custGeom>
              <a:solidFill>
                <a:schemeClr val="bg1">
                  <a:lumMod val="50000"/>
                </a:schemeClr>
              </a:solidFill>
              <a:ln w="38100" cap="flat" cmpd="sng">
                <a:solidFill>
                  <a:srgbClr val="FFFFFF"/>
                </a:solidFill>
                <a:prstDash val="solid"/>
                <a:round/>
                <a:headEnd/>
                <a:tailEnd/>
              </a:ln>
              <a:effectLst/>
            </p:spPr>
            <p:txBody>
              <a:bodyPr wrap="none" lIns="100330" tIns="50165" rIns="100330" bIns="50165" anchor="ctr"/>
              <a:lstStyle/>
              <a:p>
                <a:endParaRPr lang="en-GB" sz="1400" dirty="0">
                  <a:latin typeface="+mj-lt"/>
                  <a:cs typeface="Cambria"/>
                </a:endParaRPr>
              </a:p>
            </p:txBody>
          </p:sp>
          <p:sp>
            <p:nvSpPr>
              <p:cNvPr id="17" name="Freeform 20"/>
              <p:cNvSpPr>
                <a:spLocks/>
              </p:cNvSpPr>
              <p:nvPr>
                <p:custDataLst>
                  <p:tags r:id="rId10"/>
                </p:custDataLst>
              </p:nvPr>
            </p:nvSpPr>
            <p:spPr bwMode="auto">
              <a:xfrm>
                <a:off x="6362700" y="261472"/>
                <a:ext cx="2349500" cy="1358588"/>
              </a:xfrm>
              <a:custGeom>
                <a:avLst/>
                <a:gdLst/>
                <a:ahLst/>
                <a:cxnLst>
                  <a:cxn ang="0">
                    <a:pos x="0" y="0"/>
                  </a:cxn>
                  <a:cxn ang="0">
                    <a:pos x="86" y="1573"/>
                  </a:cxn>
                  <a:cxn ang="0">
                    <a:pos x="430" y="2321"/>
                  </a:cxn>
                  <a:cxn ang="0">
                    <a:pos x="1178" y="2639"/>
                  </a:cxn>
                  <a:cxn ang="0">
                    <a:pos x="2752" y="2725"/>
                  </a:cxn>
                </a:cxnLst>
                <a:rect l="0" t="0" r="r" b="b"/>
                <a:pathLst>
                  <a:path w="2752" h="2725">
                    <a:moveTo>
                      <a:pt x="0" y="0"/>
                    </a:moveTo>
                    <a:cubicBezTo>
                      <a:pt x="7" y="593"/>
                      <a:pt x="14" y="1186"/>
                      <a:pt x="86" y="1573"/>
                    </a:cubicBezTo>
                    <a:cubicBezTo>
                      <a:pt x="158" y="1960"/>
                      <a:pt x="248" y="2143"/>
                      <a:pt x="430" y="2321"/>
                    </a:cubicBezTo>
                    <a:cubicBezTo>
                      <a:pt x="612" y="2499"/>
                      <a:pt x="791" y="2572"/>
                      <a:pt x="1178" y="2639"/>
                    </a:cubicBezTo>
                    <a:cubicBezTo>
                      <a:pt x="1565" y="2706"/>
                      <a:pt x="2490" y="2711"/>
                      <a:pt x="2752" y="2725"/>
                    </a:cubicBezTo>
                  </a:path>
                </a:pathLst>
              </a:custGeom>
              <a:solidFill>
                <a:schemeClr val="tx1">
                  <a:lumMod val="65000"/>
                  <a:lumOff val="35000"/>
                </a:schemeClr>
              </a:solidFill>
              <a:ln w="38100" cap="flat" cmpd="sng">
                <a:solidFill>
                  <a:schemeClr val="bg1"/>
                </a:solidFill>
                <a:prstDash val="dash"/>
                <a:round/>
                <a:headEnd/>
                <a:tailEnd/>
              </a:ln>
              <a:effectLst/>
            </p:spPr>
            <p:txBody>
              <a:bodyPr wrap="none" lIns="100330" tIns="50165" rIns="100330" bIns="50165" anchor="ctr"/>
              <a:lstStyle/>
              <a:p>
                <a:endParaRPr lang="en-GB" sz="1400" dirty="0">
                  <a:latin typeface="+mj-lt"/>
                  <a:cs typeface="Cambria"/>
                </a:endParaRPr>
              </a:p>
            </p:txBody>
          </p:sp>
          <p:sp>
            <p:nvSpPr>
              <p:cNvPr id="18" name="Line 11"/>
              <p:cNvSpPr>
                <a:spLocks noChangeShapeType="1"/>
              </p:cNvSpPr>
              <p:nvPr>
                <p:custDataLst>
                  <p:tags r:id="rId11"/>
                </p:custDataLst>
              </p:nvPr>
            </p:nvSpPr>
            <p:spPr bwMode="auto">
              <a:xfrm flipV="1">
                <a:off x="578451" y="274168"/>
                <a:ext cx="8133750" cy="2218737"/>
              </a:xfrm>
              <a:prstGeom prst="line">
                <a:avLst/>
              </a:prstGeom>
              <a:noFill/>
              <a:ln w="9525" cmpd="sng">
                <a:solidFill>
                  <a:srgbClr val="FFFFFF"/>
                </a:solidFill>
                <a:round/>
                <a:headEnd/>
                <a:tailEnd/>
              </a:ln>
              <a:effectLst/>
            </p:spPr>
            <p:txBody>
              <a:bodyPr wrap="none" lIns="100330" tIns="50165" rIns="100330" bIns="50165" anchor="ctr"/>
              <a:lstStyle/>
              <a:p>
                <a:endParaRPr lang="en-GB" sz="1400" dirty="0">
                  <a:latin typeface="+mj-lt"/>
                  <a:cs typeface="Cambria"/>
                </a:endParaRPr>
              </a:p>
            </p:txBody>
          </p:sp>
          <p:sp>
            <p:nvSpPr>
              <p:cNvPr id="19" name="Line 22"/>
              <p:cNvSpPr>
                <a:spLocks noChangeShapeType="1"/>
              </p:cNvSpPr>
              <p:nvPr>
                <p:custDataLst>
                  <p:tags r:id="rId12"/>
                </p:custDataLst>
              </p:nvPr>
            </p:nvSpPr>
            <p:spPr bwMode="auto">
              <a:xfrm flipV="1">
                <a:off x="4702461" y="274168"/>
                <a:ext cx="4009739" cy="4468815"/>
              </a:xfrm>
              <a:prstGeom prst="line">
                <a:avLst/>
              </a:prstGeom>
              <a:noFill/>
              <a:ln w="9525" cmpd="sng">
                <a:solidFill>
                  <a:srgbClr val="FFFFFF"/>
                </a:solidFill>
                <a:round/>
                <a:headEnd/>
                <a:tailEnd/>
              </a:ln>
              <a:effectLst/>
            </p:spPr>
            <p:txBody>
              <a:bodyPr wrap="none" lIns="100330" tIns="50165" rIns="100330" bIns="50165" anchor="ctr"/>
              <a:lstStyle/>
              <a:p>
                <a:endParaRPr lang="en-GB" sz="1400" dirty="0">
                  <a:latin typeface="+mj-lt"/>
                  <a:cs typeface="Cambria"/>
                </a:endParaRPr>
              </a:p>
            </p:txBody>
          </p:sp>
          <p:sp>
            <p:nvSpPr>
              <p:cNvPr id="20" name="Line 26"/>
              <p:cNvSpPr>
                <a:spLocks noChangeShapeType="1"/>
              </p:cNvSpPr>
              <p:nvPr>
                <p:custDataLst>
                  <p:tags r:id="rId13"/>
                </p:custDataLst>
              </p:nvPr>
            </p:nvSpPr>
            <p:spPr bwMode="auto">
              <a:xfrm flipV="1">
                <a:off x="598446" y="262250"/>
                <a:ext cx="8113753" cy="4485503"/>
              </a:xfrm>
              <a:prstGeom prst="line">
                <a:avLst/>
              </a:prstGeom>
              <a:noFill/>
              <a:ln w="9525" cmpd="sng">
                <a:solidFill>
                  <a:srgbClr val="FFFFFF"/>
                </a:solidFill>
                <a:round/>
                <a:headEnd/>
                <a:tailEnd/>
              </a:ln>
              <a:effectLst/>
            </p:spPr>
            <p:txBody>
              <a:bodyPr wrap="none" lIns="100330" tIns="50165" rIns="100330" bIns="50165" anchor="ctr"/>
              <a:lstStyle/>
              <a:p>
                <a:endParaRPr lang="en-GB" sz="1400" dirty="0">
                  <a:latin typeface="+mj-lt"/>
                  <a:cs typeface="Cambria"/>
                </a:endParaRPr>
              </a:p>
            </p:txBody>
          </p:sp>
          <p:sp>
            <p:nvSpPr>
              <p:cNvPr id="21" name="Rectangle 2"/>
              <p:cNvSpPr/>
              <p:nvPr/>
            </p:nvSpPr>
            <p:spPr>
              <a:xfrm>
                <a:off x="595168" y="262251"/>
                <a:ext cx="8117033" cy="4487268"/>
              </a:xfrm>
              <a:prstGeom prst="rect">
                <a:avLst/>
              </a:prstGeom>
              <a:no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latin typeface="+mj-lt"/>
                  <a:cs typeface="Cambria"/>
                </a:endParaRPr>
              </a:p>
            </p:txBody>
          </p:sp>
        </p:grpSp>
      </p:grpSp>
      <p:sp>
        <p:nvSpPr>
          <p:cNvPr id="39" name="Rectangle 16"/>
          <p:cNvSpPr/>
          <p:nvPr>
            <p:custDataLst>
              <p:tags r:id="rId1"/>
            </p:custDataLst>
          </p:nvPr>
        </p:nvSpPr>
        <p:spPr bwMode="auto">
          <a:xfrm rot="16200000">
            <a:off x="-1148184" y="1818139"/>
            <a:ext cx="2941637" cy="326968"/>
          </a:xfrm>
          <a:prstGeom prst="rect">
            <a:avLst/>
          </a:prstGeom>
          <a:solidFill>
            <a:schemeClr val="tx2">
              <a:lumMod val="75000"/>
            </a:schemeClr>
          </a:solidFill>
          <a:ln w="6350" cap="flat" cmpd="sng" algn="ctr">
            <a:noFill/>
            <a:prstDash val="solid"/>
            <a:round/>
            <a:headEnd type="none" w="med" len="med"/>
            <a:tailEnd type="none" w="med" len="med"/>
          </a:ln>
          <a:effectLst/>
        </p:spPr>
        <p:txBody>
          <a:bodyPr vert="horz" wrap="square" lIns="59250" tIns="0" rIns="59250" bIns="0" numCol="1" rtlCol="0" anchor="ctr" anchorCtr="1" compatLnSpc="1">
            <a:prstTxWarp prst="textNoShape">
              <a:avLst/>
            </a:prstTxWarp>
            <a:noAutofit/>
          </a:bodyPr>
          <a:lstStyle/>
          <a:p>
            <a:pPr algn="ctr"/>
            <a:r>
              <a:rPr lang="da-DK" b="1" dirty="0">
                <a:solidFill>
                  <a:srgbClr val="90B8E8"/>
                </a:solidFill>
                <a:latin typeface="Gill Sans"/>
                <a:cs typeface="Gill Sans"/>
              </a:rPr>
              <a:t>Pædagogiske interesser</a:t>
            </a:r>
          </a:p>
        </p:txBody>
      </p:sp>
      <p:sp>
        <p:nvSpPr>
          <p:cNvPr id="40" name="Rectangle 17"/>
          <p:cNvSpPr/>
          <p:nvPr>
            <p:custDataLst>
              <p:tags r:id="rId2"/>
            </p:custDataLst>
          </p:nvPr>
        </p:nvSpPr>
        <p:spPr bwMode="auto">
          <a:xfrm rot="16200000">
            <a:off x="-1059390" y="4921607"/>
            <a:ext cx="2770401" cy="320619"/>
          </a:xfrm>
          <a:prstGeom prst="rect">
            <a:avLst/>
          </a:prstGeom>
          <a:solidFill>
            <a:schemeClr val="tx2">
              <a:lumMod val="75000"/>
            </a:schemeClr>
          </a:solidFill>
          <a:ln w="6350" cap="flat" cmpd="sng" algn="ctr">
            <a:noFill/>
            <a:prstDash val="solid"/>
            <a:round/>
            <a:headEnd type="none" w="med" len="med"/>
            <a:tailEnd type="none" w="med" len="med"/>
          </a:ln>
          <a:effectLst/>
        </p:spPr>
        <p:txBody>
          <a:bodyPr vert="horz" wrap="square" lIns="59250" tIns="0" rIns="59250" bIns="0" numCol="1" rtlCol="0" anchor="ctr" anchorCtr="1" compatLnSpc="1">
            <a:prstTxWarp prst="textNoShape">
              <a:avLst/>
            </a:prstTxWarp>
            <a:noAutofit/>
          </a:bodyPr>
          <a:lstStyle/>
          <a:p>
            <a:pPr algn="ctr"/>
            <a:r>
              <a:rPr lang="da-DK" b="1" dirty="0">
                <a:solidFill>
                  <a:schemeClr val="accent1">
                    <a:lumMod val="60000"/>
                    <a:lumOff val="40000"/>
                  </a:schemeClr>
                </a:solidFill>
                <a:latin typeface="Gill Sans"/>
                <a:cs typeface="Gill Sans"/>
              </a:rPr>
              <a:t>Økonomiske interesser</a:t>
            </a:r>
          </a:p>
        </p:txBody>
      </p:sp>
      <p:sp>
        <p:nvSpPr>
          <p:cNvPr id="41" name="Rectangle 8"/>
          <p:cNvSpPr/>
          <p:nvPr>
            <p:custDataLst>
              <p:tags r:id="rId3"/>
            </p:custDataLst>
          </p:nvPr>
        </p:nvSpPr>
        <p:spPr bwMode="auto">
          <a:xfrm>
            <a:off x="474190" y="6469471"/>
            <a:ext cx="3818410" cy="336000"/>
          </a:xfrm>
          <a:prstGeom prst="rect">
            <a:avLst/>
          </a:prstGeom>
          <a:solidFill>
            <a:schemeClr val="accent2">
              <a:lumMod val="50000"/>
            </a:schemeClr>
          </a:solidFill>
          <a:ln w="6350" cap="flat" cmpd="sng" algn="ctr">
            <a:noFill/>
            <a:prstDash val="solid"/>
            <a:round/>
            <a:headEnd type="none" w="med" len="med"/>
            <a:tailEnd type="none" w="med" len="med"/>
          </a:ln>
          <a:effectLst/>
        </p:spPr>
        <p:txBody>
          <a:bodyPr vert="horz" wrap="square" lIns="59250" tIns="0" rIns="59250" bIns="0" numCol="1" rtlCol="0" anchor="ctr" anchorCtr="1" compatLnSpc="1">
            <a:prstTxWarp prst="textNoShape">
              <a:avLst/>
            </a:prstTxWarp>
            <a:noAutofit/>
          </a:bodyPr>
          <a:lstStyle/>
          <a:p>
            <a:pPr algn="ctr"/>
            <a:r>
              <a:rPr lang="da-DK" b="1" dirty="0">
                <a:solidFill>
                  <a:srgbClr val="E5931B"/>
                </a:solidFill>
                <a:latin typeface="Gill Sans"/>
                <a:cs typeface="Gill Sans"/>
              </a:rPr>
              <a:t>Tjenstlige interesser</a:t>
            </a:r>
            <a:endParaRPr lang="en-GB" b="1" dirty="0">
              <a:solidFill>
                <a:srgbClr val="E5931B"/>
              </a:solidFill>
              <a:latin typeface="Gill Sans"/>
              <a:cs typeface="Gill Sans"/>
            </a:endParaRPr>
          </a:p>
        </p:txBody>
      </p:sp>
      <p:sp>
        <p:nvSpPr>
          <p:cNvPr id="43" name="Rectangle 9"/>
          <p:cNvSpPr/>
          <p:nvPr>
            <p:custDataLst>
              <p:tags r:id="rId4"/>
            </p:custDataLst>
          </p:nvPr>
        </p:nvSpPr>
        <p:spPr bwMode="auto">
          <a:xfrm>
            <a:off x="4828090" y="6469726"/>
            <a:ext cx="3753048" cy="336000"/>
          </a:xfrm>
          <a:prstGeom prst="rect">
            <a:avLst/>
          </a:prstGeom>
          <a:solidFill>
            <a:schemeClr val="accent2">
              <a:lumMod val="50000"/>
            </a:schemeClr>
          </a:solidFill>
          <a:ln w="6350" cap="flat" cmpd="sng" algn="ctr">
            <a:noFill/>
            <a:prstDash val="solid"/>
            <a:round/>
            <a:headEnd type="none" w="med" len="med"/>
            <a:tailEnd type="none" w="med" len="med"/>
          </a:ln>
          <a:effectLst/>
        </p:spPr>
        <p:txBody>
          <a:bodyPr vert="horz" wrap="square" lIns="59250" tIns="0" rIns="59250" bIns="0" numCol="1" rtlCol="0" anchor="ctr" anchorCtr="1" compatLnSpc="1">
            <a:prstTxWarp prst="textNoShape">
              <a:avLst/>
            </a:prstTxWarp>
            <a:noAutofit/>
          </a:bodyPr>
          <a:lstStyle/>
          <a:p>
            <a:pPr algn="ctr" defTabSz="1003293"/>
            <a:r>
              <a:rPr lang="da-DK" b="1" dirty="0">
                <a:solidFill>
                  <a:schemeClr val="accent3">
                    <a:lumMod val="75000"/>
                  </a:schemeClr>
                </a:solidFill>
                <a:latin typeface="Gill Sans"/>
                <a:cs typeface="Gill Sans"/>
              </a:rPr>
              <a:t>Sammenhold </a:t>
            </a:r>
            <a:endParaRPr lang="en-GB" b="1" dirty="0">
              <a:solidFill>
                <a:schemeClr val="accent3">
                  <a:lumMod val="75000"/>
                </a:schemeClr>
              </a:solidFill>
              <a:latin typeface="Gill Sans"/>
              <a:cs typeface="Gill Sans"/>
            </a:endParaRPr>
          </a:p>
        </p:txBody>
      </p:sp>
      <p:sp>
        <p:nvSpPr>
          <p:cNvPr id="44" name="TextBox 79"/>
          <p:cNvSpPr txBox="1"/>
          <p:nvPr/>
        </p:nvSpPr>
        <p:spPr>
          <a:xfrm>
            <a:off x="702165" y="327025"/>
            <a:ext cx="1080000" cy="273600"/>
          </a:xfrm>
          <a:prstGeom prst="roundRect">
            <a:avLst/>
          </a:prstGeom>
          <a:solidFill>
            <a:schemeClr val="accent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wrap="square" lIns="0" tIns="0" rIns="0" bIns="0" rtlCol="0" anchor="ctr" anchorCtr="1">
            <a:noAutofit/>
          </a:bodyPr>
          <a:lstStyle/>
          <a:p>
            <a:pPr algn="ctr"/>
            <a:r>
              <a:rPr lang="da-DK" sz="1600" b="1" dirty="0">
                <a:solidFill>
                  <a:schemeClr val="tx1"/>
                </a:solidFill>
                <a:latin typeface="+mj-lt"/>
                <a:cs typeface="Cambria"/>
              </a:rPr>
              <a:t>1.halvår 23</a:t>
            </a:r>
          </a:p>
        </p:txBody>
      </p:sp>
      <p:sp>
        <p:nvSpPr>
          <p:cNvPr id="45" name="TextBox 45"/>
          <p:cNvSpPr txBox="1"/>
          <p:nvPr/>
        </p:nvSpPr>
        <p:spPr>
          <a:xfrm>
            <a:off x="2504950" y="327025"/>
            <a:ext cx="1080000" cy="273600"/>
          </a:xfrm>
          <a:prstGeom prst="roundRect">
            <a:avLst/>
          </a:prstGeom>
          <a:solidFill>
            <a:schemeClr val="accent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wrap="square" lIns="0" tIns="0" rIns="0" bIns="0" rtlCol="0" anchor="ctr" anchorCtr="1">
            <a:noAutofit/>
          </a:bodyPr>
          <a:lstStyle/>
          <a:p>
            <a:pPr algn="ctr"/>
            <a:r>
              <a:rPr lang="da-DK" sz="1600" b="1" dirty="0">
                <a:solidFill>
                  <a:schemeClr val="tx1"/>
                </a:solidFill>
                <a:latin typeface="+mj-lt"/>
                <a:cs typeface="Cambria"/>
              </a:rPr>
              <a:t>2. halvår 23</a:t>
            </a:r>
          </a:p>
        </p:txBody>
      </p:sp>
      <p:sp>
        <p:nvSpPr>
          <p:cNvPr id="46" name="TextBox 46"/>
          <p:cNvSpPr txBox="1"/>
          <p:nvPr/>
        </p:nvSpPr>
        <p:spPr>
          <a:xfrm>
            <a:off x="4610129" y="327025"/>
            <a:ext cx="1080000" cy="273600"/>
          </a:xfrm>
          <a:prstGeom prst="roundRect">
            <a:avLst/>
          </a:prstGeom>
          <a:solidFill>
            <a:schemeClr val="accent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wrap="square" lIns="0" tIns="0" rIns="0" bIns="0" rtlCol="0" anchor="ctr" anchorCtr="1">
            <a:noAutofit/>
          </a:bodyPr>
          <a:lstStyle/>
          <a:p>
            <a:pPr algn="ctr"/>
            <a:r>
              <a:rPr lang="da-DK" sz="1600" b="1" dirty="0">
                <a:solidFill>
                  <a:schemeClr val="tx1"/>
                </a:solidFill>
                <a:latin typeface="+mj-lt"/>
                <a:cs typeface="Cambria"/>
              </a:rPr>
              <a:t>1. halvår 24</a:t>
            </a:r>
          </a:p>
        </p:txBody>
      </p:sp>
      <p:sp>
        <p:nvSpPr>
          <p:cNvPr id="47" name="TextBox 49"/>
          <p:cNvSpPr txBox="1"/>
          <p:nvPr/>
        </p:nvSpPr>
        <p:spPr>
          <a:xfrm>
            <a:off x="6608637" y="327025"/>
            <a:ext cx="1080000" cy="273600"/>
          </a:xfrm>
          <a:prstGeom prst="roundRect">
            <a:avLst/>
          </a:prstGeom>
          <a:solidFill>
            <a:schemeClr val="accent2">
              <a:lumMod val="20000"/>
              <a:lumOff val="80000"/>
            </a:schemeClr>
          </a:solidFill>
          <a:ln/>
        </p:spPr>
        <p:style>
          <a:lnRef idx="2">
            <a:schemeClr val="accent3">
              <a:shade val="50000"/>
            </a:schemeClr>
          </a:lnRef>
          <a:fillRef idx="1">
            <a:schemeClr val="accent3"/>
          </a:fillRef>
          <a:effectRef idx="0">
            <a:schemeClr val="accent3"/>
          </a:effectRef>
          <a:fontRef idx="minor">
            <a:schemeClr val="lt1"/>
          </a:fontRef>
        </p:style>
        <p:txBody>
          <a:bodyPr wrap="square" lIns="0" tIns="0" rIns="0" bIns="0" rtlCol="0" anchor="ctr" anchorCtr="1">
            <a:noAutofit/>
          </a:bodyPr>
          <a:lstStyle/>
          <a:p>
            <a:pPr algn="ctr"/>
            <a:r>
              <a:rPr lang="da-DK" sz="1600" b="1" dirty="0">
                <a:solidFill>
                  <a:schemeClr val="tx1"/>
                </a:solidFill>
                <a:latin typeface="+mj-lt"/>
                <a:cs typeface="Cambria"/>
              </a:rPr>
              <a:t>2. halvår 24</a:t>
            </a:r>
          </a:p>
        </p:txBody>
      </p:sp>
      <p:sp>
        <p:nvSpPr>
          <p:cNvPr id="53" name="Tekstboks 52"/>
          <p:cNvSpPr txBox="1"/>
          <p:nvPr/>
        </p:nvSpPr>
        <p:spPr>
          <a:xfrm>
            <a:off x="5661703" y="2287073"/>
            <a:ext cx="1993557" cy="338554"/>
          </a:xfrm>
          <a:prstGeom prst="rect">
            <a:avLst/>
          </a:prstGeom>
          <a:solidFill>
            <a:srgbClr val="FFD961"/>
          </a:solidFill>
          <a:ln>
            <a:solidFill>
              <a:schemeClr val="tx1"/>
            </a:solidFill>
          </a:ln>
        </p:spPr>
        <p:txBody>
          <a:bodyPr wrap="square" rtlCol="0">
            <a:spAutoFit/>
          </a:bodyPr>
          <a:lstStyle/>
          <a:p>
            <a:pPr algn="ctr"/>
            <a:r>
              <a:rPr lang="da-DK" sz="1600" dirty="0"/>
              <a:t>Sagsbehandling</a:t>
            </a:r>
            <a:endParaRPr lang="da-DK" sz="1100" dirty="0"/>
          </a:p>
        </p:txBody>
      </p:sp>
      <p:sp>
        <p:nvSpPr>
          <p:cNvPr id="57" name="Tekstboks 56"/>
          <p:cNvSpPr txBox="1"/>
          <p:nvPr/>
        </p:nvSpPr>
        <p:spPr>
          <a:xfrm>
            <a:off x="1349532" y="3727187"/>
            <a:ext cx="2127375" cy="553998"/>
          </a:xfrm>
          <a:prstGeom prst="rect">
            <a:avLst/>
          </a:prstGeom>
          <a:solidFill>
            <a:schemeClr val="accent1">
              <a:lumMod val="60000"/>
              <a:lumOff val="40000"/>
            </a:schemeClr>
          </a:solidFill>
          <a:ln>
            <a:solidFill>
              <a:srgbClr val="FF0000"/>
            </a:solidFill>
          </a:ln>
        </p:spPr>
        <p:txBody>
          <a:bodyPr wrap="square" rtlCol="0">
            <a:spAutoFit/>
          </a:bodyPr>
          <a:lstStyle/>
          <a:p>
            <a:pPr algn="ctr"/>
            <a:r>
              <a:rPr lang="da-DK" dirty="0"/>
              <a:t>Kommunens økonomi</a:t>
            </a:r>
          </a:p>
          <a:p>
            <a:pPr algn="ctr"/>
            <a:r>
              <a:rPr lang="da-DK" sz="1200" dirty="0"/>
              <a:t>Budget 2024</a:t>
            </a:r>
          </a:p>
        </p:txBody>
      </p:sp>
      <p:sp>
        <p:nvSpPr>
          <p:cNvPr id="59" name="Tekstboks 58"/>
          <p:cNvSpPr txBox="1"/>
          <p:nvPr/>
        </p:nvSpPr>
        <p:spPr>
          <a:xfrm>
            <a:off x="702968" y="789568"/>
            <a:ext cx="2305708" cy="369332"/>
          </a:xfrm>
          <a:prstGeom prst="rect">
            <a:avLst/>
          </a:prstGeom>
          <a:solidFill>
            <a:srgbClr val="90B8E8"/>
          </a:solidFill>
          <a:ln>
            <a:solidFill>
              <a:schemeClr val="accent1">
                <a:lumMod val="50000"/>
              </a:schemeClr>
            </a:solidFill>
          </a:ln>
        </p:spPr>
        <p:txBody>
          <a:bodyPr wrap="square" rtlCol="0">
            <a:spAutoFit/>
          </a:bodyPr>
          <a:lstStyle/>
          <a:p>
            <a:pPr algn="ctr"/>
            <a:r>
              <a:rPr lang="da-DK" dirty="0"/>
              <a:t>Skoleplaner</a:t>
            </a:r>
            <a:endParaRPr lang="da-DK" sz="1200" dirty="0"/>
          </a:p>
        </p:txBody>
      </p:sp>
      <p:sp>
        <p:nvSpPr>
          <p:cNvPr id="61" name="Tekstboks 60"/>
          <p:cNvSpPr txBox="1"/>
          <p:nvPr/>
        </p:nvSpPr>
        <p:spPr>
          <a:xfrm>
            <a:off x="3138303" y="2673739"/>
            <a:ext cx="1559459" cy="369332"/>
          </a:xfrm>
          <a:prstGeom prst="rect">
            <a:avLst/>
          </a:prstGeom>
          <a:solidFill>
            <a:schemeClr val="accent1">
              <a:lumMod val="60000"/>
              <a:lumOff val="40000"/>
            </a:schemeClr>
          </a:solidFill>
          <a:ln>
            <a:solidFill>
              <a:schemeClr val="accent1">
                <a:lumMod val="50000"/>
              </a:schemeClr>
            </a:solidFill>
          </a:ln>
        </p:spPr>
        <p:txBody>
          <a:bodyPr wrap="square" rtlCol="0">
            <a:spAutoFit/>
          </a:bodyPr>
          <a:lstStyle/>
          <a:p>
            <a:pPr algn="ctr"/>
            <a:r>
              <a:rPr lang="da-DK" dirty="0"/>
              <a:t>Løntjek</a:t>
            </a:r>
            <a:endParaRPr lang="da-DK" sz="1200" dirty="0"/>
          </a:p>
        </p:txBody>
      </p:sp>
      <p:pic>
        <p:nvPicPr>
          <p:cNvPr id="4" name="Billede 3"/>
          <p:cNvPicPr>
            <a:picLocks noChangeAspect="1"/>
          </p:cNvPicPr>
          <p:nvPr/>
        </p:nvPicPr>
        <p:blipFill>
          <a:blip r:embed="rId16" cstate="print">
            <a:extLst>
              <a:ext uri="{BEBA8EAE-BF5A-486C-A8C5-ECC9F3942E4B}">
                <a14:imgProps xmlns:a14="http://schemas.microsoft.com/office/drawing/2010/main">
                  <a14:imgLayer r:embed="rId17">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8388424" y="5978429"/>
            <a:ext cx="578987" cy="605404"/>
          </a:xfrm>
          <a:prstGeom prst="rect">
            <a:avLst/>
          </a:prstGeom>
        </p:spPr>
      </p:pic>
      <p:sp>
        <p:nvSpPr>
          <p:cNvPr id="68" name="Tekstboks 67"/>
          <p:cNvSpPr txBox="1"/>
          <p:nvPr/>
        </p:nvSpPr>
        <p:spPr>
          <a:xfrm>
            <a:off x="810861" y="5724141"/>
            <a:ext cx="2117174" cy="553998"/>
          </a:xfrm>
          <a:prstGeom prst="rect">
            <a:avLst/>
          </a:prstGeom>
          <a:solidFill>
            <a:srgbClr val="E5931B"/>
          </a:solidFill>
          <a:ln>
            <a:solidFill>
              <a:srgbClr val="002060"/>
            </a:solidFill>
          </a:ln>
        </p:spPr>
        <p:txBody>
          <a:bodyPr wrap="square" rtlCol="0">
            <a:spAutoFit/>
          </a:bodyPr>
          <a:lstStyle/>
          <a:p>
            <a:pPr algn="ctr"/>
            <a:r>
              <a:rPr lang="da-DK" dirty="0">
                <a:solidFill>
                  <a:schemeClr val="bg1">
                    <a:lumMod val="95000"/>
                  </a:schemeClr>
                </a:solidFill>
              </a:rPr>
              <a:t>Skolestruktur</a:t>
            </a:r>
          </a:p>
          <a:p>
            <a:pPr algn="ctr"/>
            <a:r>
              <a:rPr lang="da-DK" sz="1200" dirty="0">
                <a:solidFill>
                  <a:schemeClr val="bg1">
                    <a:lumMod val="95000"/>
                  </a:schemeClr>
                </a:solidFill>
              </a:rPr>
              <a:t>Arbejdsmiljø</a:t>
            </a:r>
          </a:p>
        </p:txBody>
      </p:sp>
      <p:sp>
        <p:nvSpPr>
          <p:cNvPr id="48" name="Tekstboks 47"/>
          <p:cNvSpPr txBox="1"/>
          <p:nvPr/>
        </p:nvSpPr>
        <p:spPr>
          <a:xfrm>
            <a:off x="5089684" y="1739013"/>
            <a:ext cx="1067998" cy="369332"/>
          </a:xfrm>
          <a:prstGeom prst="rect">
            <a:avLst/>
          </a:prstGeom>
          <a:solidFill>
            <a:schemeClr val="accent1">
              <a:lumMod val="75000"/>
            </a:schemeClr>
          </a:solidFill>
          <a:ln>
            <a:solidFill>
              <a:srgbClr val="FF0000"/>
            </a:solidFill>
          </a:ln>
        </p:spPr>
        <p:txBody>
          <a:bodyPr wrap="square" rtlCol="0">
            <a:spAutoFit/>
          </a:bodyPr>
          <a:lstStyle/>
          <a:p>
            <a:pPr algn="ctr"/>
            <a:r>
              <a:rPr lang="da-DK" dirty="0">
                <a:solidFill>
                  <a:schemeClr val="bg1">
                    <a:lumMod val="95000"/>
                  </a:schemeClr>
                </a:solidFill>
              </a:rPr>
              <a:t>OK-24</a:t>
            </a:r>
            <a:endParaRPr lang="da-DK" sz="1200" dirty="0">
              <a:solidFill>
                <a:schemeClr val="bg1">
                  <a:lumMod val="95000"/>
                </a:schemeClr>
              </a:solidFill>
            </a:endParaRPr>
          </a:p>
        </p:txBody>
      </p:sp>
      <p:sp>
        <p:nvSpPr>
          <p:cNvPr id="50" name="Tekstboks 49"/>
          <p:cNvSpPr txBox="1"/>
          <p:nvPr/>
        </p:nvSpPr>
        <p:spPr>
          <a:xfrm>
            <a:off x="3648727" y="4261644"/>
            <a:ext cx="1731613" cy="553998"/>
          </a:xfrm>
          <a:prstGeom prst="rect">
            <a:avLst/>
          </a:prstGeom>
          <a:solidFill>
            <a:srgbClr val="E5931B"/>
          </a:solidFill>
          <a:ln>
            <a:solidFill>
              <a:srgbClr val="002060"/>
            </a:solidFill>
          </a:ln>
        </p:spPr>
        <p:txBody>
          <a:bodyPr wrap="square" rtlCol="0">
            <a:spAutoFit/>
          </a:bodyPr>
          <a:lstStyle/>
          <a:p>
            <a:pPr algn="ctr"/>
            <a:r>
              <a:rPr lang="da-DK" dirty="0">
                <a:solidFill>
                  <a:schemeClr val="bg1">
                    <a:lumMod val="95000"/>
                  </a:schemeClr>
                </a:solidFill>
              </a:rPr>
              <a:t>UU-vejledning</a:t>
            </a:r>
          </a:p>
          <a:p>
            <a:pPr marL="171450" indent="-171450" algn="ctr">
              <a:buFontTx/>
              <a:buChar char="-"/>
            </a:pPr>
            <a:r>
              <a:rPr lang="da-DK" sz="1200" dirty="0" err="1">
                <a:solidFill>
                  <a:schemeClr val="bg1">
                    <a:lumMod val="95000"/>
                  </a:schemeClr>
                </a:solidFill>
              </a:rPr>
              <a:t>udd.parathed</a:t>
            </a:r>
            <a:r>
              <a:rPr lang="da-DK" sz="1200" dirty="0">
                <a:solidFill>
                  <a:schemeClr val="bg1">
                    <a:lumMod val="95000"/>
                  </a:schemeClr>
                </a:solidFill>
              </a:rPr>
              <a:t>?</a:t>
            </a:r>
          </a:p>
        </p:txBody>
      </p:sp>
      <p:sp>
        <p:nvSpPr>
          <p:cNvPr id="60" name="Tekstboks 59"/>
          <p:cNvSpPr txBox="1"/>
          <p:nvPr/>
        </p:nvSpPr>
        <p:spPr>
          <a:xfrm>
            <a:off x="6313808" y="2925877"/>
            <a:ext cx="2213270" cy="369332"/>
          </a:xfrm>
          <a:prstGeom prst="rect">
            <a:avLst/>
          </a:prstGeom>
          <a:solidFill>
            <a:schemeClr val="accent3">
              <a:lumMod val="75000"/>
            </a:schemeClr>
          </a:solidFill>
          <a:ln>
            <a:solidFill>
              <a:srgbClr val="002060"/>
            </a:solidFill>
          </a:ln>
        </p:spPr>
        <p:txBody>
          <a:bodyPr wrap="square" rtlCol="0">
            <a:spAutoFit/>
          </a:bodyPr>
          <a:lstStyle/>
          <a:p>
            <a:pPr algn="ctr"/>
            <a:r>
              <a:rPr lang="da-DK" dirty="0">
                <a:solidFill>
                  <a:schemeClr val="bg1">
                    <a:lumMod val="95000"/>
                  </a:schemeClr>
                </a:solidFill>
              </a:rPr>
              <a:t>Medlemskursus 2024?</a:t>
            </a:r>
            <a:endParaRPr lang="da-DK" sz="1200" dirty="0">
              <a:solidFill>
                <a:schemeClr val="bg1">
                  <a:lumMod val="95000"/>
                </a:schemeClr>
              </a:solidFill>
            </a:endParaRPr>
          </a:p>
        </p:txBody>
      </p:sp>
      <p:sp>
        <p:nvSpPr>
          <p:cNvPr id="63" name="Tekstboks 62"/>
          <p:cNvSpPr txBox="1"/>
          <p:nvPr/>
        </p:nvSpPr>
        <p:spPr>
          <a:xfrm>
            <a:off x="6359973" y="3883250"/>
            <a:ext cx="1807582" cy="646331"/>
          </a:xfrm>
          <a:prstGeom prst="rect">
            <a:avLst/>
          </a:prstGeom>
          <a:solidFill>
            <a:schemeClr val="accent3">
              <a:lumMod val="75000"/>
            </a:schemeClr>
          </a:solidFill>
          <a:ln>
            <a:solidFill>
              <a:srgbClr val="002060"/>
            </a:solidFill>
          </a:ln>
        </p:spPr>
        <p:txBody>
          <a:bodyPr wrap="square" rtlCol="0">
            <a:spAutoFit/>
          </a:bodyPr>
          <a:lstStyle/>
          <a:p>
            <a:pPr algn="ctr"/>
            <a:r>
              <a:rPr lang="da-DK" dirty="0">
                <a:solidFill>
                  <a:schemeClr val="bg1">
                    <a:lumMod val="95000"/>
                  </a:schemeClr>
                </a:solidFill>
              </a:rPr>
              <a:t>Sociale arrangementer</a:t>
            </a:r>
          </a:p>
        </p:txBody>
      </p:sp>
      <p:sp>
        <p:nvSpPr>
          <p:cNvPr id="64" name="Tekstboks 63"/>
          <p:cNvSpPr txBox="1"/>
          <p:nvPr/>
        </p:nvSpPr>
        <p:spPr>
          <a:xfrm>
            <a:off x="5523886" y="4688221"/>
            <a:ext cx="2024890" cy="369332"/>
          </a:xfrm>
          <a:prstGeom prst="rect">
            <a:avLst/>
          </a:prstGeom>
          <a:solidFill>
            <a:schemeClr val="accent3">
              <a:lumMod val="75000"/>
            </a:schemeClr>
          </a:solidFill>
          <a:ln>
            <a:solidFill>
              <a:srgbClr val="002060"/>
            </a:solidFill>
          </a:ln>
        </p:spPr>
        <p:txBody>
          <a:bodyPr wrap="square" rtlCol="0">
            <a:spAutoFit/>
          </a:bodyPr>
          <a:lstStyle/>
          <a:p>
            <a:pPr algn="ctr"/>
            <a:r>
              <a:rPr lang="da-DK" dirty="0">
                <a:solidFill>
                  <a:schemeClr val="bg1">
                    <a:lumMod val="95000"/>
                  </a:schemeClr>
                </a:solidFill>
              </a:rPr>
              <a:t>Faglig Klub</a:t>
            </a:r>
            <a:endParaRPr lang="da-DK" sz="1200" dirty="0">
              <a:solidFill>
                <a:schemeClr val="bg1">
                  <a:lumMod val="95000"/>
                </a:schemeClr>
              </a:solidFill>
            </a:endParaRPr>
          </a:p>
        </p:txBody>
      </p:sp>
      <p:sp>
        <p:nvSpPr>
          <p:cNvPr id="66" name="Tekstboks 65"/>
          <p:cNvSpPr txBox="1"/>
          <p:nvPr/>
        </p:nvSpPr>
        <p:spPr>
          <a:xfrm>
            <a:off x="6083301" y="5160295"/>
            <a:ext cx="2166729" cy="369332"/>
          </a:xfrm>
          <a:prstGeom prst="rect">
            <a:avLst/>
          </a:prstGeom>
          <a:solidFill>
            <a:schemeClr val="accent3">
              <a:lumMod val="75000"/>
            </a:schemeClr>
          </a:solidFill>
          <a:ln>
            <a:solidFill>
              <a:srgbClr val="002060"/>
            </a:solidFill>
          </a:ln>
        </p:spPr>
        <p:txBody>
          <a:bodyPr wrap="square" rtlCol="0">
            <a:spAutoFit/>
          </a:bodyPr>
          <a:lstStyle/>
          <a:p>
            <a:pPr algn="ctr"/>
            <a:r>
              <a:rPr lang="da-DK" dirty="0">
                <a:solidFill>
                  <a:schemeClr val="bg1">
                    <a:lumMod val="95000"/>
                  </a:schemeClr>
                </a:solidFill>
              </a:rPr>
              <a:t>Møder om OK-24</a:t>
            </a:r>
          </a:p>
        </p:txBody>
      </p:sp>
      <p:sp>
        <p:nvSpPr>
          <p:cNvPr id="70" name="Tekstboks 69"/>
          <p:cNvSpPr txBox="1"/>
          <p:nvPr/>
        </p:nvSpPr>
        <p:spPr>
          <a:xfrm>
            <a:off x="2409243" y="4903656"/>
            <a:ext cx="1678330" cy="738664"/>
          </a:xfrm>
          <a:prstGeom prst="rect">
            <a:avLst/>
          </a:prstGeom>
          <a:solidFill>
            <a:srgbClr val="E5931B"/>
          </a:solidFill>
          <a:ln>
            <a:solidFill>
              <a:srgbClr val="002060"/>
            </a:solidFill>
          </a:ln>
        </p:spPr>
        <p:txBody>
          <a:bodyPr wrap="square" rtlCol="0">
            <a:spAutoFit/>
          </a:bodyPr>
          <a:lstStyle/>
          <a:p>
            <a:pPr algn="ctr"/>
            <a:r>
              <a:rPr lang="da-DK" dirty="0">
                <a:solidFill>
                  <a:schemeClr val="bg1">
                    <a:lumMod val="95000"/>
                  </a:schemeClr>
                </a:solidFill>
              </a:rPr>
              <a:t>PPR</a:t>
            </a:r>
          </a:p>
          <a:p>
            <a:pPr algn="ctr"/>
            <a:r>
              <a:rPr lang="da-DK" sz="1200" dirty="0">
                <a:solidFill>
                  <a:schemeClr val="bg1">
                    <a:lumMod val="95000"/>
                  </a:schemeClr>
                </a:solidFill>
              </a:rPr>
              <a:t>- Opfølgning på Kammeradvokaten? </a:t>
            </a:r>
          </a:p>
        </p:txBody>
      </p:sp>
      <p:sp>
        <p:nvSpPr>
          <p:cNvPr id="71" name="Tekstboks 70"/>
          <p:cNvSpPr txBox="1"/>
          <p:nvPr/>
        </p:nvSpPr>
        <p:spPr>
          <a:xfrm>
            <a:off x="566871" y="4419962"/>
            <a:ext cx="2712017" cy="369332"/>
          </a:xfrm>
          <a:prstGeom prst="rect">
            <a:avLst/>
          </a:prstGeom>
          <a:solidFill>
            <a:schemeClr val="accent1">
              <a:lumMod val="60000"/>
              <a:lumOff val="40000"/>
            </a:schemeClr>
          </a:solidFill>
          <a:ln>
            <a:solidFill>
              <a:schemeClr val="accent1">
                <a:lumMod val="50000"/>
              </a:schemeClr>
            </a:solidFill>
          </a:ln>
        </p:spPr>
        <p:txBody>
          <a:bodyPr wrap="square" rtlCol="0">
            <a:spAutoFit/>
          </a:bodyPr>
          <a:lstStyle/>
          <a:p>
            <a:pPr algn="ctr"/>
            <a:r>
              <a:rPr lang="da-DK" dirty="0"/>
              <a:t>Kommunal redegørelse</a:t>
            </a:r>
            <a:endParaRPr lang="da-DK" sz="1200" dirty="0"/>
          </a:p>
        </p:txBody>
      </p:sp>
      <p:sp>
        <p:nvSpPr>
          <p:cNvPr id="3" name="Tekstboks 2"/>
          <p:cNvSpPr txBox="1"/>
          <p:nvPr/>
        </p:nvSpPr>
        <p:spPr>
          <a:xfrm>
            <a:off x="7884368" y="106264"/>
            <a:ext cx="1138909" cy="307777"/>
          </a:xfrm>
          <a:prstGeom prst="rect">
            <a:avLst/>
          </a:prstGeom>
          <a:noFill/>
        </p:spPr>
        <p:txBody>
          <a:bodyPr wrap="square" rtlCol="0">
            <a:spAutoFit/>
          </a:bodyPr>
          <a:lstStyle/>
          <a:p>
            <a:r>
              <a:rPr lang="da-DK" sz="1400" dirty="0"/>
              <a:t>23/3-2023</a:t>
            </a:r>
          </a:p>
        </p:txBody>
      </p:sp>
      <p:sp>
        <p:nvSpPr>
          <p:cNvPr id="75" name="Tekstboks 52">
            <a:extLst>
              <a:ext uri="{FF2B5EF4-FFF2-40B4-BE49-F238E27FC236}">
                <a16:creationId xmlns:a16="http://schemas.microsoft.com/office/drawing/2014/main" id="{BD706A3D-9A4F-4A47-A323-473644D81964}"/>
              </a:ext>
            </a:extLst>
          </p:cNvPr>
          <p:cNvSpPr txBox="1"/>
          <p:nvPr/>
        </p:nvSpPr>
        <p:spPr>
          <a:xfrm>
            <a:off x="6663643" y="1671825"/>
            <a:ext cx="1006044" cy="338554"/>
          </a:xfrm>
          <a:prstGeom prst="rect">
            <a:avLst/>
          </a:prstGeom>
          <a:solidFill>
            <a:srgbClr val="FFD961"/>
          </a:solidFill>
          <a:ln>
            <a:solidFill>
              <a:schemeClr val="tx1"/>
            </a:solidFill>
          </a:ln>
        </p:spPr>
        <p:txBody>
          <a:bodyPr wrap="square" rtlCol="0">
            <a:spAutoFit/>
          </a:bodyPr>
          <a:lstStyle/>
          <a:p>
            <a:pPr algn="ctr"/>
            <a:r>
              <a:rPr lang="da-DK" sz="1600" dirty="0"/>
              <a:t>AM</a:t>
            </a:r>
            <a:endParaRPr lang="da-DK" sz="1100" dirty="0"/>
          </a:p>
        </p:txBody>
      </p:sp>
      <p:sp>
        <p:nvSpPr>
          <p:cNvPr id="76" name="Tekstboks 52">
            <a:extLst>
              <a:ext uri="{FF2B5EF4-FFF2-40B4-BE49-F238E27FC236}">
                <a16:creationId xmlns:a16="http://schemas.microsoft.com/office/drawing/2014/main" id="{8835BA23-4188-4A1C-94C1-9528E1E6EC4B}"/>
              </a:ext>
            </a:extLst>
          </p:cNvPr>
          <p:cNvSpPr txBox="1"/>
          <p:nvPr/>
        </p:nvSpPr>
        <p:spPr>
          <a:xfrm>
            <a:off x="718300" y="2261397"/>
            <a:ext cx="2275044" cy="338554"/>
          </a:xfrm>
          <a:prstGeom prst="rect">
            <a:avLst/>
          </a:prstGeom>
          <a:solidFill>
            <a:srgbClr val="90B8E8"/>
          </a:solidFill>
          <a:ln>
            <a:solidFill>
              <a:srgbClr val="FF0000"/>
            </a:solidFill>
          </a:ln>
        </p:spPr>
        <p:txBody>
          <a:bodyPr wrap="square" rtlCol="0">
            <a:spAutoFit/>
          </a:bodyPr>
          <a:lstStyle/>
          <a:p>
            <a:pPr algn="ctr"/>
            <a:r>
              <a:rPr lang="da-DK" sz="1600" dirty="0"/>
              <a:t>Rekruttering/fastholdelse</a:t>
            </a:r>
          </a:p>
        </p:txBody>
      </p:sp>
      <p:sp>
        <p:nvSpPr>
          <p:cNvPr id="22" name="Tekstboks 65">
            <a:extLst>
              <a:ext uri="{FF2B5EF4-FFF2-40B4-BE49-F238E27FC236}">
                <a16:creationId xmlns:a16="http://schemas.microsoft.com/office/drawing/2014/main" id="{588B9624-2E54-5353-00A0-ABA712527335}"/>
              </a:ext>
            </a:extLst>
          </p:cNvPr>
          <p:cNvSpPr txBox="1"/>
          <p:nvPr/>
        </p:nvSpPr>
        <p:spPr>
          <a:xfrm>
            <a:off x="5148435" y="5882620"/>
            <a:ext cx="2166729" cy="369332"/>
          </a:xfrm>
          <a:prstGeom prst="rect">
            <a:avLst/>
          </a:prstGeom>
          <a:solidFill>
            <a:schemeClr val="accent3">
              <a:lumMod val="75000"/>
            </a:schemeClr>
          </a:solidFill>
          <a:ln>
            <a:solidFill>
              <a:srgbClr val="002060"/>
            </a:solidFill>
          </a:ln>
        </p:spPr>
        <p:txBody>
          <a:bodyPr wrap="square" rtlCol="0">
            <a:spAutoFit/>
          </a:bodyPr>
          <a:lstStyle/>
          <a:p>
            <a:pPr algn="ctr"/>
            <a:r>
              <a:rPr lang="da-DK" dirty="0">
                <a:solidFill>
                  <a:schemeClr val="bg1">
                    <a:lumMod val="95000"/>
                  </a:schemeClr>
                </a:solidFill>
              </a:rPr>
              <a:t>Kommunikation</a:t>
            </a:r>
          </a:p>
        </p:txBody>
      </p:sp>
      <p:sp>
        <p:nvSpPr>
          <p:cNvPr id="23" name="Tekstboks 67">
            <a:extLst>
              <a:ext uri="{FF2B5EF4-FFF2-40B4-BE49-F238E27FC236}">
                <a16:creationId xmlns:a16="http://schemas.microsoft.com/office/drawing/2014/main" id="{3C6F0E15-2DDF-0710-8E4F-2A119FC45978}"/>
              </a:ext>
            </a:extLst>
          </p:cNvPr>
          <p:cNvSpPr txBox="1"/>
          <p:nvPr/>
        </p:nvSpPr>
        <p:spPr>
          <a:xfrm>
            <a:off x="4114625" y="3486621"/>
            <a:ext cx="2117174" cy="646331"/>
          </a:xfrm>
          <a:prstGeom prst="rect">
            <a:avLst/>
          </a:prstGeom>
          <a:solidFill>
            <a:srgbClr val="E5931B"/>
          </a:solidFill>
          <a:ln>
            <a:solidFill>
              <a:srgbClr val="FF0000"/>
            </a:solidFill>
          </a:ln>
        </p:spPr>
        <p:txBody>
          <a:bodyPr wrap="square" rtlCol="0">
            <a:spAutoFit/>
          </a:bodyPr>
          <a:lstStyle/>
          <a:p>
            <a:pPr algn="ctr"/>
            <a:r>
              <a:rPr lang="da-DK" dirty="0">
                <a:solidFill>
                  <a:schemeClr val="bg1">
                    <a:lumMod val="95000"/>
                  </a:schemeClr>
                </a:solidFill>
              </a:rPr>
              <a:t>Forhandling af </a:t>
            </a:r>
            <a:r>
              <a:rPr lang="da-DK" dirty="0" err="1">
                <a:solidFill>
                  <a:schemeClr val="bg1">
                    <a:lumMod val="95000"/>
                  </a:schemeClr>
                </a:solidFill>
              </a:rPr>
              <a:t>Lokalaftale</a:t>
            </a:r>
            <a:endParaRPr lang="da-DK" sz="1200" dirty="0">
              <a:solidFill>
                <a:schemeClr val="bg1">
                  <a:lumMod val="95000"/>
                </a:schemeClr>
              </a:solidFill>
            </a:endParaRPr>
          </a:p>
        </p:txBody>
      </p:sp>
      <p:sp>
        <p:nvSpPr>
          <p:cNvPr id="24" name="Tekstboks 52">
            <a:extLst>
              <a:ext uri="{FF2B5EF4-FFF2-40B4-BE49-F238E27FC236}">
                <a16:creationId xmlns:a16="http://schemas.microsoft.com/office/drawing/2014/main" id="{30E2FFFF-4FB4-6148-B8F9-9A187856157E}"/>
              </a:ext>
            </a:extLst>
          </p:cNvPr>
          <p:cNvSpPr txBox="1"/>
          <p:nvPr/>
        </p:nvSpPr>
        <p:spPr>
          <a:xfrm>
            <a:off x="1503972" y="1741092"/>
            <a:ext cx="1993557" cy="338554"/>
          </a:xfrm>
          <a:prstGeom prst="rect">
            <a:avLst/>
          </a:prstGeom>
          <a:solidFill>
            <a:srgbClr val="90B8E8"/>
          </a:solidFill>
          <a:ln>
            <a:solidFill>
              <a:schemeClr val="tx1"/>
            </a:solidFill>
          </a:ln>
        </p:spPr>
        <p:txBody>
          <a:bodyPr wrap="square" rtlCol="0">
            <a:spAutoFit/>
          </a:bodyPr>
          <a:lstStyle/>
          <a:p>
            <a:pPr algn="ctr"/>
            <a:r>
              <a:rPr lang="da-DK" sz="1600" dirty="0"/>
              <a:t>Meddelelsesbogen</a:t>
            </a:r>
          </a:p>
        </p:txBody>
      </p:sp>
      <p:sp>
        <p:nvSpPr>
          <p:cNvPr id="25" name="Tekstboks 52">
            <a:extLst>
              <a:ext uri="{FF2B5EF4-FFF2-40B4-BE49-F238E27FC236}">
                <a16:creationId xmlns:a16="http://schemas.microsoft.com/office/drawing/2014/main" id="{76222421-99E2-2564-86C8-B92B3019C1D2}"/>
              </a:ext>
            </a:extLst>
          </p:cNvPr>
          <p:cNvSpPr txBox="1"/>
          <p:nvPr/>
        </p:nvSpPr>
        <p:spPr>
          <a:xfrm>
            <a:off x="2361897" y="1253062"/>
            <a:ext cx="1993557" cy="338554"/>
          </a:xfrm>
          <a:prstGeom prst="rect">
            <a:avLst/>
          </a:prstGeom>
          <a:solidFill>
            <a:srgbClr val="90B8E8"/>
          </a:solidFill>
          <a:ln>
            <a:solidFill>
              <a:schemeClr val="tx1"/>
            </a:solidFill>
          </a:ln>
        </p:spPr>
        <p:txBody>
          <a:bodyPr wrap="square" rtlCol="0">
            <a:spAutoFit/>
          </a:bodyPr>
          <a:lstStyle/>
          <a:p>
            <a:pPr algn="ctr"/>
            <a:r>
              <a:rPr lang="da-DK" sz="1600" dirty="0"/>
              <a:t>Vikardækning</a:t>
            </a:r>
          </a:p>
        </p:txBody>
      </p:sp>
      <p:sp>
        <p:nvSpPr>
          <p:cNvPr id="26" name="Tekstboks 52">
            <a:extLst>
              <a:ext uri="{FF2B5EF4-FFF2-40B4-BE49-F238E27FC236}">
                <a16:creationId xmlns:a16="http://schemas.microsoft.com/office/drawing/2014/main" id="{83A265CB-44A2-190A-B0A1-5C543C4BC2BF}"/>
              </a:ext>
            </a:extLst>
          </p:cNvPr>
          <p:cNvSpPr txBox="1"/>
          <p:nvPr/>
        </p:nvSpPr>
        <p:spPr>
          <a:xfrm>
            <a:off x="3732232" y="800146"/>
            <a:ext cx="1993557" cy="338554"/>
          </a:xfrm>
          <a:prstGeom prst="rect">
            <a:avLst/>
          </a:prstGeom>
          <a:solidFill>
            <a:srgbClr val="90B8E8"/>
          </a:solidFill>
          <a:ln>
            <a:solidFill>
              <a:schemeClr val="tx1"/>
            </a:solidFill>
          </a:ln>
        </p:spPr>
        <p:txBody>
          <a:bodyPr wrap="square" rtlCol="0">
            <a:spAutoFit/>
          </a:bodyPr>
          <a:lstStyle/>
          <a:p>
            <a:pPr algn="ctr"/>
            <a:r>
              <a:rPr lang="da-DK" sz="1600" dirty="0"/>
              <a:t>2-lærertimer</a:t>
            </a:r>
          </a:p>
        </p:txBody>
      </p:sp>
      <p:sp>
        <p:nvSpPr>
          <p:cNvPr id="27" name="Tekstboks 47">
            <a:extLst>
              <a:ext uri="{FF2B5EF4-FFF2-40B4-BE49-F238E27FC236}">
                <a16:creationId xmlns:a16="http://schemas.microsoft.com/office/drawing/2014/main" id="{0DBCD84A-B0E9-7724-B83B-394F3DF771DC}"/>
              </a:ext>
            </a:extLst>
          </p:cNvPr>
          <p:cNvSpPr txBox="1"/>
          <p:nvPr/>
        </p:nvSpPr>
        <p:spPr>
          <a:xfrm>
            <a:off x="4021686" y="2196208"/>
            <a:ext cx="1067998" cy="369332"/>
          </a:xfrm>
          <a:prstGeom prst="rect">
            <a:avLst/>
          </a:prstGeom>
          <a:solidFill>
            <a:schemeClr val="accent1">
              <a:lumMod val="75000"/>
            </a:schemeClr>
          </a:solidFill>
          <a:ln>
            <a:solidFill>
              <a:srgbClr val="002060"/>
            </a:solidFill>
          </a:ln>
        </p:spPr>
        <p:txBody>
          <a:bodyPr wrap="square" rtlCol="0">
            <a:spAutoFit/>
          </a:bodyPr>
          <a:lstStyle/>
          <a:p>
            <a:pPr algn="ctr"/>
            <a:r>
              <a:rPr lang="da-DK" dirty="0">
                <a:solidFill>
                  <a:schemeClr val="bg1">
                    <a:lumMod val="95000"/>
                  </a:schemeClr>
                </a:solidFill>
              </a:rPr>
              <a:t>Inklusion</a:t>
            </a:r>
            <a:endParaRPr lang="da-DK" sz="1200" dirty="0">
              <a:solidFill>
                <a:schemeClr val="bg1">
                  <a:lumMod val="95000"/>
                </a:schemeClr>
              </a:solidFill>
            </a:endParaRPr>
          </a:p>
        </p:txBody>
      </p:sp>
      <p:sp>
        <p:nvSpPr>
          <p:cNvPr id="28" name="Tekstboks 70">
            <a:extLst>
              <a:ext uri="{FF2B5EF4-FFF2-40B4-BE49-F238E27FC236}">
                <a16:creationId xmlns:a16="http://schemas.microsoft.com/office/drawing/2014/main" id="{346C99AD-5C4C-0095-F3E4-9E963BE6D11A}"/>
              </a:ext>
            </a:extLst>
          </p:cNvPr>
          <p:cNvSpPr txBox="1"/>
          <p:nvPr/>
        </p:nvSpPr>
        <p:spPr>
          <a:xfrm>
            <a:off x="1914888" y="3193345"/>
            <a:ext cx="2127375" cy="369332"/>
          </a:xfrm>
          <a:prstGeom prst="rect">
            <a:avLst/>
          </a:prstGeom>
          <a:solidFill>
            <a:schemeClr val="accent1">
              <a:lumMod val="60000"/>
              <a:lumOff val="40000"/>
            </a:schemeClr>
          </a:solidFill>
          <a:ln>
            <a:solidFill>
              <a:schemeClr val="accent1">
                <a:lumMod val="50000"/>
              </a:schemeClr>
            </a:solidFill>
          </a:ln>
        </p:spPr>
        <p:txBody>
          <a:bodyPr wrap="square" rtlCol="0">
            <a:spAutoFit/>
          </a:bodyPr>
          <a:lstStyle/>
          <a:p>
            <a:pPr algn="ctr"/>
            <a:r>
              <a:rPr lang="da-DK" dirty="0"/>
              <a:t>Store Bededag</a:t>
            </a:r>
            <a:endParaRPr lang="da-DK" sz="1200" dirty="0"/>
          </a:p>
        </p:txBody>
      </p:sp>
    </p:spTree>
    <p:extLst>
      <p:ext uri="{BB962C8B-B14F-4D97-AF65-F5344CB8AC3E}">
        <p14:creationId xmlns:p14="http://schemas.microsoft.com/office/powerpoint/2010/main" val="2713127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A6A647-3A94-4655-980C-3B08EE631445}"/>
              </a:ext>
            </a:extLst>
          </p:cNvPr>
          <p:cNvSpPr>
            <a:spLocks noGrp="1"/>
          </p:cNvSpPr>
          <p:nvPr>
            <p:ph type="title"/>
          </p:nvPr>
        </p:nvSpPr>
        <p:spPr/>
        <p:txBody>
          <a:bodyPr/>
          <a:lstStyle/>
          <a:p>
            <a:r>
              <a:rPr lang="da-DK" dirty="0"/>
              <a:t>Rekruttering og fastholdelse</a:t>
            </a:r>
          </a:p>
        </p:txBody>
      </p:sp>
      <p:sp>
        <p:nvSpPr>
          <p:cNvPr id="3" name="Pladsholder til indhold 2">
            <a:extLst>
              <a:ext uri="{FF2B5EF4-FFF2-40B4-BE49-F238E27FC236}">
                <a16:creationId xmlns:a16="http://schemas.microsoft.com/office/drawing/2014/main" id="{86ADED1F-E2FA-44AC-95FC-9C285DC1E43E}"/>
              </a:ext>
            </a:extLst>
          </p:cNvPr>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lstStyle/>
          <a:p>
            <a:pPr marL="0" indent="0">
              <a:buNone/>
            </a:pPr>
            <a:endParaRPr lang="da-DK" dirty="0"/>
          </a:p>
        </p:txBody>
      </p:sp>
      <p:sp>
        <p:nvSpPr>
          <p:cNvPr id="4" name="Ellipse 3">
            <a:extLst>
              <a:ext uri="{FF2B5EF4-FFF2-40B4-BE49-F238E27FC236}">
                <a16:creationId xmlns:a16="http://schemas.microsoft.com/office/drawing/2014/main" id="{28077F95-C4E9-4D05-9F58-C61965D90EF3}"/>
              </a:ext>
            </a:extLst>
          </p:cNvPr>
          <p:cNvSpPr/>
          <p:nvPr/>
        </p:nvSpPr>
        <p:spPr>
          <a:xfrm>
            <a:off x="1547664" y="2276872"/>
            <a:ext cx="2376264" cy="2304255"/>
          </a:xfrm>
          <a:prstGeom prst="ellipse">
            <a:avLst/>
          </a:prstGeom>
          <a:solidFill>
            <a:srgbClr val="90B8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Rekruttering og fastholdelse</a:t>
            </a:r>
          </a:p>
        </p:txBody>
      </p:sp>
      <p:grpSp>
        <p:nvGrpSpPr>
          <p:cNvPr id="22" name="Gruppe 21">
            <a:extLst>
              <a:ext uri="{FF2B5EF4-FFF2-40B4-BE49-F238E27FC236}">
                <a16:creationId xmlns:a16="http://schemas.microsoft.com/office/drawing/2014/main" id="{7C248CC0-1EE4-4D3F-8547-C92FDFBE073E}"/>
              </a:ext>
            </a:extLst>
          </p:cNvPr>
          <p:cNvGrpSpPr/>
          <p:nvPr/>
        </p:nvGrpSpPr>
        <p:grpSpPr>
          <a:xfrm>
            <a:off x="3419872" y="1835231"/>
            <a:ext cx="2555196" cy="1087973"/>
            <a:chOff x="3419872" y="1835231"/>
            <a:chExt cx="2555196" cy="1087973"/>
          </a:xfrm>
          <a:solidFill>
            <a:schemeClr val="bg2">
              <a:lumMod val="40000"/>
              <a:lumOff val="60000"/>
            </a:schemeClr>
          </a:solidFill>
        </p:grpSpPr>
        <p:sp>
          <p:nvSpPr>
            <p:cNvPr id="7" name="Tekstfelt 6">
              <a:extLst>
                <a:ext uri="{FF2B5EF4-FFF2-40B4-BE49-F238E27FC236}">
                  <a16:creationId xmlns:a16="http://schemas.microsoft.com/office/drawing/2014/main" id="{FAF3CAD4-CB90-46CA-825C-826E8B3073D8}"/>
                </a:ext>
              </a:extLst>
            </p:cNvPr>
            <p:cNvSpPr txBox="1"/>
            <p:nvPr/>
          </p:nvSpPr>
          <p:spPr>
            <a:xfrm>
              <a:off x="3742820" y="1835231"/>
              <a:ext cx="2232248" cy="369332"/>
            </a:xfrm>
            <a:prstGeom prst="rect">
              <a:avLst/>
            </a:prstGeom>
            <a:solidFill>
              <a:srgbClr val="9EF1FC"/>
            </a:solidFill>
          </p:spPr>
          <p:style>
            <a:lnRef idx="3">
              <a:schemeClr val="lt1"/>
            </a:lnRef>
            <a:fillRef idx="1">
              <a:schemeClr val="accent3"/>
            </a:fillRef>
            <a:effectRef idx="1">
              <a:schemeClr val="accent3"/>
            </a:effectRef>
            <a:fontRef idx="minor">
              <a:schemeClr val="lt1"/>
            </a:fontRef>
          </p:style>
          <p:txBody>
            <a:bodyPr wrap="square" rtlCol="0">
              <a:spAutoFit/>
            </a:bodyPr>
            <a:lstStyle/>
            <a:p>
              <a:r>
                <a:rPr lang="da-DK" dirty="0">
                  <a:solidFill>
                    <a:schemeClr val="tx1"/>
                  </a:solidFill>
                </a:rPr>
                <a:t>Kompetencer</a:t>
              </a:r>
            </a:p>
          </p:txBody>
        </p:sp>
        <p:cxnSp>
          <p:nvCxnSpPr>
            <p:cNvPr id="6" name="Lige pilforbindelse 5">
              <a:extLst>
                <a:ext uri="{FF2B5EF4-FFF2-40B4-BE49-F238E27FC236}">
                  <a16:creationId xmlns:a16="http://schemas.microsoft.com/office/drawing/2014/main" id="{F13C2A44-84B8-4034-A9BE-E62D4D9BB739}"/>
                </a:ext>
              </a:extLst>
            </p:cNvPr>
            <p:cNvCxnSpPr>
              <a:cxnSpLocks/>
            </p:cNvCxnSpPr>
            <p:nvPr/>
          </p:nvCxnSpPr>
          <p:spPr>
            <a:xfrm flipV="1">
              <a:off x="3419872" y="2158396"/>
              <a:ext cx="504056" cy="764808"/>
            </a:xfrm>
            <a:prstGeom prst="straightConnector1">
              <a:avLst/>
            </a:prstGeom>
            <a:grpFill/>
            <a:ln>
              <a:tailEnd type="triangle"/>
            </a:ln>
          </p:spPr>
          <p:style>
            <a:lnRef idx="1">
              <a:schemeClr val="dk1"/>
            </a:lnRef>
            <a:fillRef idx="0">
              <a:schemeClr val="dk1"/>
            </a:fillRef>
            <a:effectRef idx="0">
              <a:schemeClr val="dk1"/>
            </a:effectRef>
            <a:fontRef idx="minor">
              <a:schemeClr val="tx1"/>
            </a:fontRef>
          </p:style>
        </p:cxnSp>
      </p:grpSp>
      <p:grpSp>
        <p:nvGrpSpPr>
          <p:cNvPr id="23" name="Gruppe 22">
            <a:extLst>
              <a:ext uri="{FF2B5EF4-FFF2-40B4-BE49-F238E27FC236}">
                <a16:creationId xmlns:a16="http://schemas.microsoft.com/office/drawing/2014/main" id="{A6C934C0-2D01-4597-820B-598DA51B55E9}"/>
              </a:ext>
            </a:extLst>
          </p:cNvPr>
          <p:cNvGrpSpPr/>
          <p:nvPr/>
        </p:nvGrpSpPr>
        <p:grpSpPr>
          <a:xfrm>
            <a:off x="3419872" y="2782668"/>
            <a:ext cx="2784886" cy="369332"/>
            <a:chOff x="3419872" y="2782668"/>
            <a:chExt cx="2784886" cy="369332"/>
          </a:xfrm>
          <a:solidFill>
            <a:schemeClr val="bg2">
              <a:lumMod val="60000"/>
              <a:lumOff val="40000"/>
            </a:schemeClr>
          </a:solidFill>
        </p:grpSpPr>
        <p:sp>
          <p:nvSpPr>
            <p:cNvPr id="13" name="Tekstfelt 12">
              <a:extLst>
                <a:ext uri="{FF2B5EF4-FFF2-40B4-BE49-F238E27FC236}">
                  <a16:creationId xmlns:a16="http://schemas.microsoft.com/office/drawing/2014/main" id="{E759A166-3719-4A8B-A399-CB9EF16E484C}"/>
                </a:ext>
              </a:extLst>
            </p:cNvPr>
            <p:cNvSpPr txBox="1"/>
            <p:nvPr/>
          </p:nvSpPr>
          <p:spPr>
            <a:xfrm>
              <a:off x="4019143" y="2782668"/>
              <a:ext cx="2185615" cy="369332"/>
            </a:xfrm>
            <a:prstGeom prst="rect">
              <a:avLst/>
            </a:prstGeom>
            <a:solidFill>
              <a:srgbClr val="62ECFA"/>
            </a:solidFill>
          </p:spPr>
          <p:style>
            <a:lnRef idx="3">
              <a:schemeClr val="lt1"/>
            </a:lnRef>
            <a:fillRef idx="1">
              <a:schemeClr val="accent5"/>
            </a:fillRef>
            <a:effectRef idx="1">
              <a:schemeClr val="accent5"/>
            </a:effectRef>
            <a:fontRef idx="minor">
              <a:schemeClr val="lt1"/>
            </a:fontRef>
          </p:style>
          <p:txBody>
            <a:bodyPr wrap="square" rtlCol="0">
              <a:spAutoFit/>
            </a:bodyPr>
            <a:lstStyle/>
            <a:p>
              <a:r>
                <a:rPr lang="da-DK" dirty="0">
                  <a:solidFill>
                    <a:schemeClr val="tx1"/>
                  </a:solidFill>
                </a:rPr>
                <a:t>Vakante stillinger</a:t>
              </a:r>
            </a:p>
          </p:txBody>
        </p:sp>
        <p:cxnSp>
          <p:nvCxnSpPr>
            <p:cNvPr id="17" name="Lige pilforbindelse 16">
              <a:extLst>
                <a:ext uri="{FF2B5EF4-FFF2-40B4-BE49-F238E27FC236}">
                  <a16:creationId xmlns:a16="http://schemas.microsoft.com/office/drawing/2014/main" id="{2EC07428-02D5-437B-8754-D0DAB7DC89BA}"/>
                </a:ext>
              </a:extLst>
            </p:cNvPr>
            <p:cNvCxnSpPr>
              <a:cxnSpLocks/>
              <a:endCxn id="13" idx="1"/>
            </p:cNvCxnSpPr>
            <p:nvPr/>
          </p:nvCxnSpPr>
          <p:spPr>
            <a:xfrm flipV="1">
              <a:off x="3419872" y="2967334"/>
              <a:ext cx="599271" cy="138499"/>
            </a:xfrm>
            <a:prstGeom prst="straightConnector1">
              <a:avLst/>
            </a:prstGeom>
            <a:grpFill/>
            <a:ln>
              <a:tailEnd type="triangle"/>
            </a:ln>
          </p:spPr>
          <p:style>
            <a:lnRef idx="1">
              <a:schemeClr val="dk1"/>
            </a:lnRef>
            <a:fillRef idx="0">
              <a:schemeClr val="dk1"/>
            </a:fillRef>
            <a:effectRef idx="0">
              <a:schemeClr val="dk1"/>
            </a:effectRef>
            <a:fontRef idx="minor">
              <a:schemeClr val="tx1"/>
            </a:fontRef>
          </p:style>
        </p:cxnSp>
      </p:grpSp>
      <p:grpSp>
        <p:nvGrpSpPr>
          <p:cNvPr id="24" name="Gruppe 23">
            <a:extLst>
              <a:ext uri="{FF2B5EF4-FFF2-40B4-BE49-F238E27FC236}">
                <a16:creationId xmlns:a16="http://schemas.microsoft.com/office/drawing/2014/main" id="{0470CA6A-FD5B-4130-B25C-9AB9B9AABFA8}"/>
              </a:ext>
            </a:extLst>
          </p:cNvPr>
          <p:cNvGrpSpPr/>
          <p:nvPr/>
        </p:nvGrpSpPr>
        <p:grpSpPr>
          <a:xfrm>
            <a:off x="3419872" y="3710228"/>
            <a:ext cx="2784886" cy="624240"/>
            <a:chOff x="3419872" y="3710228"/>
            <a:chExt cx="2784886" cy="624240"/>
          </a:xfrm>
          <a:solidFill>
            <a:srgbClr val="18DDF8"/>
          </a:solidFill>
        </p:grpSpPr>
        <p:sp>
          <p:nvSpPr>
            <p:cNvPr id="14" name="Rektangel 13">
              <a:extLst>
                <a:ext uri="{FF2B5EF4-FFF2-40B4-BE49-F238E27FC236}">
                  <a16:creationId xmlns:a16="http://schemas.microsoft.com/office/drawing/2014/main" id="{38A5592C-DEA5-4703-84A3-8D94B9A408CC}"/>
                </a:ext>
              </a:extLst>
            </p:cNvPr>
            <p:cNvSpPr/>
            <p:nvPr/>
          </p:nvSpPr>
          <p:spPr>
            <a:xfrm>
              <a:off x="3995940" y="3880925"/>
              <a:ext cx="2208818" cy="453543"/>
            </a:xfrm>
            <a:prstGeom prst="rect">
              <a:avLst/>
            </a:prstGeom>
            <a:grpFill/>
          </p:spPr>
          <p:style>
            <a:lnRef idx="3">
              <a:schemeClr val="lt1"/>
            </a:lnRef>
            <a:fillRef idx="1">
              <a:schemeClr val="accent4"/>
            </a:fillRef>
            <a:effectRef idx="1">
              <a:schemeClr val="accent4"/>
            </a:effectRef>
            <a:fontRef idx="minor">
              <a:schemeClr val="lt1"/>
            </a:fontRef>
          </p:style>
          <p:txBody>
            <a:bodyPr rtlCol="0" anchor="ctr"/>
            <a:lstStyle/>
            <a:p>
              <a:pPr algn="ctr"/>
              <a:r>
                <a:rPr lang="da-DK" dirty="0">
                  <a:solidFill>
                    <a:schemeClr val="tx1"/>
                  </a:solidFill>
                </a:rPr>
                <a:t>Vikarer</a:t>
              </a:r>
            </a:p>
          </p:txBody>
        </p:sp>
        <p:cxnSp>
          <p:nvCxnSpPr>
            <p:cNvPr id="19" name="Lige pilforbindelse 18">
              <a:extLst>
                <a:ext uri="{FF2B5EF4-FFF2-40B4-BE49-F238E27FC236}">
                  <a16:creationId xmlns:a16="http://schemas.microsoft.com/office/drawing/2014/main" id="{3B0B8D68-936D-4E5F-BF85-161CC3D19158}"/>
                </a:ext>
              </a:extLst>
            </p:cNvPr>
            <p:cNvCxnSpPr/>
            <p:nvPr/>
          </p:nvCxnSpPr>
          <p:spPr>
            <a:xfrm>
              <a:off x="3419872" y="3710228"/>
              <a:ext cx="815518" cy="395443"/>
            </a:xfrm>
            <a:prstGeom prst="straightConnector1">
              <a:avLst/>
            </a:prstGeom>
            <a:grpFill/>
            <a:ln>
              <a:tailEnd type="triangle"/>
            </a:ln>
          </p:spPr>
          <p:style>
            <a:lnRef idx="1">
              <a:schemeClr val="dk1"/>
            </a:lnRef>
            <a:fillRef idx="0">
              <a:schemeClr val="dk1"/>
            </a:fillRef>
            <a:effectRef idx="0">
              <a:schemeClr val="dk1"/>
            </a:effectRef>
            <a:fontRef idx="minor">
              <a:schemeClr val="tx1"/>
            </a:fontRef>
          </p:style>
        </p:cxnSp>
      </p:grpSp>
      <p:grpSp>
        <p:nvGrpSpPr>
          <p:cNvPr id="25" name="Gruppe 24">
            <a:extLst>
              <a:ext uri="{FF2B5EF4-FFF2-40B4-BE49-F238E27FC236}">
                <a16:creationId xmlns:a16="http://schemas.microsoft.com/office/drawing/2014/main" id="{E50A6FB1-1426-4558-9B2F-6D771A763BF2}"/>
              </a:ext>
            </a:extLst>
          </p:cNvPr>
          <p:cNvGrpSpPr/>
          <p:nvPr/>
        </p:nvGrpSpPr>
        <p:grpSpPr>
          <a:xfrm>
            <a:off x="3341996" y="3880925"/>
            <a:ext cx="2455511" cy="1644118"/>
            <a:chOff x="3059832" y="4119477"/>
            <a:chExt cx="2455511" cy="1396016"/>
          </a:xfrm>
        </p:grpSpPr>
        <p:sp>
          <p:nvSpPr>
            <p:cNvPr id="15" name="Rektangel 14">
              <a:extLst>
                <a:ext uri="{FF2B5EF4-FFF2-40B4-BE49-F238E27FC236}">
                  <a16:creationId xmlns:a16="http://schemas.microsoft.com/office/drawing/2014/main" id="{D8ED4F80-3DBA-4069-BC13-73083BBD0FBB}"/>
                </a:ext>
              </a:extLst>
            </p:cNvPr>
            <p:cNvSpPr/>
            <p:nvPr/>
          </p:nvSpPr>
          <p:spPr>
            <a:xfrm>
              <a:off x="3329728" y="4918074"/>
              <a:ext cx="2185615" cy="597419"/>
            </a:xfrm>
            <a:prstGeom prst="rect">
              <a:avLst/>
            </a:prstGeom>
            <a:solidFill>
              <a:srgbClr val="0594A7"/>
            </a:solidFill>
          </p:spPr>
          <p:style>
            <a:lnRef idx="3">
              <a:schemeClr val="lt1"/>
            </a:lnRef>
            <a:fillRef idx="1">
              <a:schemeClr val="accent2"/>
            </a:fillRef>
            <a:effectRef idx="1">
              <a:schemeClr val="accent2"/>
            </a:effectRef>
            <a:fontRef idx="minor">
              <a:schemeClr val="lt1"/>
            </a:fontRef>
          </p:style>
          <p:txBody>
            <a:bodyPr rtlCol="0" anchor="ctr"/>
            <a:lstStyle/>
            <a:p>
              <a:pPr algn="ctr"/>
              <a:r>
                <a:rPr lang="da-DK" dirty="0"/>
                <a:t>Opgaveglidning</a:t>
              </a:r>
            </a:p>
          </p:txBody>
        </p:sp>
        <p:cxnSp>
          <p:nvCxnSpPr>
            <p:cNvPr id="21" name="Lige pilforbindelse 20">
              <a:extLst>
                <a:ext uri="{FF2B5EF4-FFF2-40B4-BE49-F238E27FC236}">
                  <a16:creationId xmlns:a16="http://schemas.microsoft.com/office/drawing/2014/main" id="{CD919A1D-4E22-4ED2-8C5F-A292C5028E7B}"/>
                </a:ext>
              </a:extLst>
            </p:cNvPr>
            <p:cNvCxnSpPr/>
            <p:nvPr/>
          </p:nvCxnSpPr>
          <p:spPr>
            <a:xfrm>
              <a:off x="3059832" y="4119477"/>
              <a:ext cx="492343" cy="91357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grpSp>
        <p:nvGrpSpPr>
          <p:cNvPr id="29" name="Gruppe 28">
            <a:extLst>
              <a:ext uri="{FF2B5EF4-FFF2-40B4-BE49-F238E27FC236}">
                <a16:creationId xmlns:a16="http://schemas.microsoft.com/office/drawing/2014/main" id="{FA22C1D8-3FFA-480B-AD96-59AE516202CD}"/>
              </a:ext>
            </a:extLst>
          </p:cNvPr>
          <p:cNvGrpSpPr/>
          <p:nvPr/>
        </p:nvGrpSpPr>
        <p:grpSpPr>
          <a:xfrm>
            <a:off x="1140314" y="4240964"/>
            <a:ext cx="1757917" cy="1306847"/>
            <a:chOff x="1140314" y="4240964"/>
            <a:chExt cx="1757917" cy="1306847"/>
          </a:xfrm>
        </p:grpSpPr>
        <p:sp>
          <p:nvSpPr>
            <p:cNvPr id="26" name="Rektangel 25">
              <a:extLst>
                <a:ext uri="{FF2B5EF4-FFF2-40B4-BE49-F238E27FC236}">
                  <a16:creationId xmlns:a16="http://schemas.microsoft.com/office/drawing/2014/main" id="{DFCBB7D2-24AB-443E-A8B8-B93103B20B25}"/>
                </a:ext>
              </a:extLst>
            </p:cNvPr>
            <p:cNvSpPr/>
            <p:nvPr/>
          </p:nvSpPr>
          <p:spPr>
            <a:xfrm>
              <a:off x="1140314" y="5060002"/>
              <a:ext cx="1757917" cy="487809"/>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da-DK" dirty="0"/>
                <a:t>Arbejdsforhold</a:t>
              </a:r>
            </a:p>
          </p:txBody>
        </p:sp>
        <p:cxnSp>
          <p:nvCxnSpPr>
            <p:cNvPr id="28" name="Lige pilforbindelse 27">
              <a:extLst>
                <a:ext uri="{FF2B5EF4-FFF2-40B4-BE49-F238E27FC236}">
                  <a16:creationId xmlns:a16="http://schemas.microsoft.com/office/drawing/2014/main" id="{7C66F1B9-B781-43FE-ABC9-C81242EB3896}"/>
                </a:ext>
              </a:extLst>
            </p:cNvPr>
            <p:cNvCxnSpPr/>
            <p:nvPr/>
          </p:nvCxnSpPr>
          <p:spPr>
            <a:xfrm flipH="1">
              <a:off x="2123728" y="4240964"/>
              <a:ext cx="216024" cy="792089"/>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grpSp>
      <p:sp>
        <p:nvSpPr>
          <p:cNvPr id="30" name="Rektangel 29">
            <a:extLst>
              <a:ext uri="{FF2B5EF4-FFF2-40B4-BE49-F238E27FC236}">
                <a16:creationId xmlns:a16="http://schemas.microsoft.com/office/drawing/2014/main" id="{2996D638-705B-4E42-9432-745CE23E41E7}"/>
              </a:ext>
            </a:extLst>
          </p:cNvPr>
          <p:cNvSpPr/>
          <p:nvPr/>
        </p:nvSpPr>
        <p:spPr>
          <a:xfrm>
            <a:off x="6418833" y="1835231"/>
            <a:ext cx="2185615" cy="4042041"/>
          </a:xfrm>
          <a:prstGeom prst="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a-DK" dirty="0">
                <a:solidFill>
                  <a:schemeClr val="tx1"/>
                </a:solidFill>
              </a:rPr>
              <a:t>Belastning af de uddannede medarbejdere?</a:t>
            </a:r>
          </a:p>
          <a:p>
            <a:pPr marL="285750" indent="-285750">
              <a:buFont typeface="Arial" panose="020B0604020202020204" pitchFamily="34" charset="0"/>
              <a:buChar char="•"/>
            </a:pPr>
            <a:endParaRPr lang="da-DK" dirty="0">
              <a:solidFill>
                <a:schemeClr val="tx1"/>
              </a:solidFill>
            </a:endParaRPr>
          </a:p>
          <a:p>
            <a:pPr marL="285750" indent="-285750">
              <a:buFont typeface="Arial" panose="020B0604020202020204" pitchFamily="34" charset="0"/>
              <a:buChar char="•"/>
            </a:pPr>
            <a:r>
              <a:rPr lang="da-DK" dirty="0">
                <a:solidFill>
                  <a:schemeClr val="tx1"/>
                </a:solidFill>
              </a:rPr>
              <a:t>Lærer-medhjælpere?</a:t>
            </a:r>
          </a:p>
          <a:p>
            <a:pPr marL="285750" indent="-285750">
              <a:buFont typeface="Arial" panose="020B0604020202020204" pitchFamily="34" charset="0"/>
              <a:buChar char="•"/>
            </a:pPr>
            <a:endParaRPr lang="da-DK" dirty="0">
              <a:solidFill>
                <a:schemeClr val="tx1"/>
              </a:solidFill>
            </a:endParaRPr>
          </a:p>
          <a:p>
            <a:pPr marL="285750" indent="-285750">
              <a:buFont typeface="Arial" panose="020B0604020202020204" pitchFamily="34" charset="0"/>
              <a:buChar char="•"/>
            </a:pPr>
            <a:r>
              <a:rPr lang="da-DK" dirty="0">
                <a:solidFill>
                  <a:schemeClr val="tx1"/>
                </a:solidFill>
              </a:rPr>
              <a:t>Økonomi</a:t>
            </a:r>
          </a:p>
          <a:p>
            <a:pPr marL="285750" indent="-285750">
              <a:buFont typeface="Arial" panose="020B0604020202020204" pitchFamily="34" charset="0"/>
              <a:buChar char="•"/>
            </a:pPr>
            <a:endParaRPr lang="da-DK" dirty="0">
              <a:solidFill>
                <a:schemeClr val="tx1"/>
              </a:solidFill>
            </a:endParaRPr>
          </a:p>
        </p:txBody>
      </p:sp>
    </p:spTree>
    <p:extLst>
      <p:ext uri="{BB962C8B-B14F-4D97-AF65-F5344CB8AC3E}">
        <p14:creationId xmlns:p14="http://schemas.microsoft.com/office/powerpoint/2010/main" val="624287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A6A647-3A94-4655-980C-3B08EE631445}"/>
              </a:ext>
            </a:extLst>
          </p:cNvPr>
          <p:cNvSpPr>
            <a:spLocks noGrp="1"/>
          </p:cNvSpPr>
          <p:nvPr>
            <p:ph type="title"/>
          </p:nvPr>
        </p:nvSpPr>
        <p:spPr/>
        <p:txBody>
          <a:bodyPr/>
          <a:lstStyle/>
          <a:p>
            <a:r>
              <a:rPr lang="da-DK" dirty="0"/>
              <a:t>OK-24</a:t>
            </a:r>
          </a:p>
        </p:txBody>
      </p:sp>
      <p:sp>
        <p:nvSpPr>
          <p:cNvPr id="3" name="Pladsholder til indhold 2">
            <a:extLst>
              <a:ext uri="{FF2B5EF4-FFF2-40B4-BE49-F238E27FC236}">
                <a16:creationId xmlns:a16="http://schemas.microsoft.com/office/drawing/2014/main" id="{86ADED1F-E2FA-44AC-95FC-9C285DC1E43E}"/>
              </a:ext>
            </a:extLst>
          </p:cNvPr>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lstStyle/>
          <a:p>
            <a:pPr marL="0" indent="0">
              <a:buNone/>
            </a:pPr>
            <a:endParaRPr lang="da-DK" dirty="0"/>
          </a:p>
        </p:txBody>
      </p:sp>
      <p:sp>
        <p:nvSpPr>
          <p:cNvPr id="4" name="Ellipse 3">
            <a:extLst>
              <a:ext uri="{FF2B5EF4-FFF2-40B4-BE49-F238E27FC236}">
                <a16:creationId xmlns:a16="http://schemas.microsoft.com/office/drawing/2014/main" id="{28077F95-C4E9-4D05-9F58-C61965D90EF3}"/>
              </a:ext>
            </a:extLst>
          </p:cNvPr>
          <p:cNvSpPr/>
          <p:nvPr/>
        </p:nvSpPr>
        <p:spPr>
          <a:xfrm>
            <a:off x="1547664" y="2276872"/>
            <a:ext cx="2376264" cy="2304255"/>
          </a:xfrm>
          <a:prstGeom prst="ellipse">
            <a:avLst/>
          </a:prstGeom>
          <a:solidFill>
            <a:srgbClr val="94C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OK-24</a:t>
            </a:r>
          </a:p>
        </p:txBody>
      </p:sp>
      <p:grpSp>
        <p:nvGrpSpPr>
          <p:cNvPr id="22" name="Gruppe 21">
            <a:extLst>
              <a:ext uri="{FF2B5EF4-FFF2-40B4-BE49-F238E27FC236}">
                <a16:creationId xmlns:a16="http://schemas.microsoft.com/office/drawing/2014/main" id="{7C248CC0-1EE4-4D3F-8547-C92FDFBE073E}"/>
              </a:ext>
            </a:extLst>
          </p:cNvPr>
          <p:cNvGrpSpPr/>
          <p:nvPr/>
        </p:nvGrpSpPr>
        <p:grpSpPr>
          <a:xfrm>
            <a:off x="3419872" y="1835231"/>
            <a:ext cx="2555196" cy="1087973"/>
            <a:chOff x="3419872" y="1835231"/>
            <a:chExt cx="2555196" cy="1087973"/>
          </a:xfrm>
          <a:solidFill>
            <a:schemeClr val="bg2">
              <a:lumMod val="40000"/>
              <a:lumOff val="60000"/>
            </a:schemeClr>
          </a:solidFill>
        </p:grpSpPr>
        <p:sp>
          <p:nvSpPr>
            <p:cNvPr id="7" name="Tekstfelt 6">
              <a:extLst>
                <a:ext uri="{FF2B5EF4-FFF2-40B4-BE49-F238E27FC236}">
                  <a16:creationId xmlns:a16="http://schemas.microsoft.com/office/drawing/2014/main" id="{FAF3CAD4-CB90-46CA-825C-826E8B3073D8}"/>
                </a:ext>
              </a:extLst>
            </p:cNvPr>
            <p:cNvSpPr txBox="1"/>
            <p:nvPr/>
          </p:nvSpPr>
          <p:spPr>
            <a:xfrm>
              <a:off x="3742820" y="1835231"/>
              <a:ext cx="2232248" cy="369332"/>
            </a:xfrm>
            <a:prstGeom prst="rect">
              <a:avLst/>
            </a:prstGeom>
            <a:grpFill/>
          </p:spPr>
          <p:style>
            <a:lnRef idx="3">
              <a:schemeClr val="lt1"/>
            </a:lnRef>
            <a:fillRef idx="1">
              <a:schemeClr val="accent3"/>
            </a:fillRef>
            <a:effectRef idx="1">
              <a:schemeClr val="accent3"/>
            </a:effectRef>
            <a:fontRef idx="minor">
              <a:schemeClr val="lt1"/>
            </a:fontRef>
          </p:style>
          <p:txBody>
            <a:bodyPr wrap="square" rtlCol="0">
              <a:spAutoFit/>
            </a:bodyPr>
            <a:lstStyle/>
            <a:p>
              <a:r>
                <a:rPr lang="da-DK" dirty="0">
                  <a:solidFill>
                    <a:schemeClr val="tx1"/>
                  </a:solidFill>
                </a:rPr>
                <a:t>Løn</a:t>
              </a:r>
            </a:p>
          </p:txBody>
        </p:sp>
        <p:cxnSp>
          <p:nvCxnSpPr>
            <p:cNvPr id="6" name="Lige pilforbindelse 5">
              <a:extLst>
                <a:ext uri="{FF2B5EF4-FFF2-40B4-BE49-F238E27FC236}">
                  <a16:creationId xmlns:a16="http://schemas.microsoft.com/office/drawing/2014/main" id="{F13C2A44-84B8-4034-A9BE-E62D4D9BB739}"/>
                </a:ext>
              </a:extLst>
            </p:cNvPr>
            <p:cNvCxnSpPr>
              <a:cxnSpLocks/>
            </p:cNvCxnSpPr>
            <p:nvPr/>
          </p:nvCxnSpPr>
          <p:spPr>
            <a:xfrm flipV="1">
              <a:off x="3419872" y="2158396"/>
              <a:ext cx="504056" cy="764808"/>
            </a:xfrm>
            <a:prstGeom prst="straightConnector1">
              <a:avLst/>
            </a:prstGeom>
            <a:grpFill/>
            <a:ln>
              <a:tailEnd type="triangle"/>
            </a:ln>
          </p:spPr>
          <p:style>
            <a:lnRef idx="1">
              <a:schemeClr val="dk1"/>
            </a:lnRef>
            <a:fillRef idx="0">
              <a:schemeClr val="dk1"/>
            </a:fillRef>
            <a:effectRef idx="0">
              <a:schemeClr val="dk1"/>
            </a:effectRef>
            <a:fontRef idx="minor">
              <a:schemeClr val="tx1"/>
            </a:fontRef>
          </p:style>
        </p:cxnSp>
      </p:grpSp>
      <p:grpSp>
        <p:nvGrpSpPr>
          <p:cNvPr id="23" name="Gruppe 22">
            <a:extLst>
              <a:ext uri="{FF2B5EF4-FFF2-40B4-BE49-F238E27FC236}">
                <a16:creationId xmlns:a16="http://schemas.microsoft.com/office/drawing/2014/main" id="{A6C934C0-2D01-4597-820B-598DA51B55E9}"/>
              </a:ext>
            </a:extLst>
          </p:cNvPr>
          <p:cNvGrpSpPr/>
          <p:nvPr/>
        </p:nvGrpSpPr>
        <p:grpSpPr>
          <a:xfrm>
            <a:off x="3419872" y="2782668"/>
            <a:ext cx="2784886" cy="369332"/>
            <a:chOff x="3419872" y="2782668"/>
            <a:chExt cx="2784886" cy="369332"/>
          </a:xfrm>
          <a:solidFill>
            <a:schemeClr val="bg2">
              <a:lumMod val="60000"/>
              <a:lumOff val="40000"/>
            </a:schemeClr>
          </a:solidFill>
        </p:grpSpPr>
        <p:sp>
          <p:nvSpPr>
            <p:cNvPr id="13" name="Tekstfelt 12">
              <a:extLst>
                <a:ext uri="{FF2B5EF4-FFF2-40B4-BE49-F238E27FC236}">
                  <a16:creationId xmlns:a16="http://schemas.microsoft.com/office/drawing/2014/main" id="{E759A166-3719-4A8B-A399-CB9EF16E484C}"/>
                </a:ext>
              </a:extLst>
            </p:cNvPr>
            <p:cNvSpPr txBox="1"/>
            <p:nvPr/>
          </p:nvSpPr>
          <p:spPr>
            <a:xfrm>
              <a:off x="4019143" y="2782668"/>
              <a:ext cx="2185615" cy="369332"/>
            </a:xfrm>
            <a:prstGeom prst="rect">
              <a:avLst/>
            </a:prstGeom>
            <a:grpFill/>
          </p:spPr>
          <p:style>
            <a:lnRef idx="3">
              <a:schemeClr val="lt1"/>
            </a:lnRef>
            <a:fillRef idx="1">
              <a:schemeClr val="accent5"/>
            </a:fillRef>
            <a:effectRef idx="1">
              <a:schemeClr val="accent5"/>
            </a:effectRef>
            <a:fontRef idx="minor">
              <a:schemeClr val="lt1"/>
            </a:fontRef>
          </p:style>
          <p:txBody>
            <a:bodyPr wrap="square" rtlCol="0">
              <a:spAutoFit/>
            </a:bodyPr>
            <a:lstStyle/>
            <a:p>
              <a:r>
                <a:rPr lang="da-DK" dirty="0">
                  <a:solidFill>
                    <a:schemeClr val="tx1"/>
                  </a:solidFill>
                </a:rPr>
                <a:t>Kompetenceudvikling</a:t>
              </a:r>
            </a:p>
          </p:txBody>
        </p:sp>
        <p:cxnSp>
          <p:nvCxnSpPr>
            <p:cNvPr id="17" name="Lige pilforbindelse 16">
              <a:extLst>
                <a:ext uri="{FF2B5EF4-FFF2-40B4-BE49-F238E27FC236}">
                  <a16:creationId xmlns:a16="http://schemas.microsoft.com/office/drawing/2014/main" id="{2EC07428-02D5-437B-8754-D0DAB7DC89BA}"/>
                </a:ext>
              </a:extLst>
            </p:cNvPr>
            <p:cNvCxnSpPr>
              <a:cxnSpLocks/>
              <a:endCxn id="13" idx="1"/>
            </p:cNvCxnSpPr>
            <p:nvPr/>
          </p:nvCxnSpPr>
          <p:spPr>
            <a:xfrm flipV="1">
              <a:off x="3419872" y="2967334"/>
              <a:ext cx="599271" cy="138499"/>
            </a:xfrm>
            <a:prstGeom prst="straightConnector1">
              <a:avLst/>
            </a:prstGeom>
            <a:grpFill/>
            <a:ln>
              <a:tailEnd type="triangle"/>
            </a:ln>
          </p:spPr>
          <p:style>
            <a:lnRef idx="1">
              <a:schemeClr val="dk1"/>
            </a:lnRef>
            <a:fillRef idx="0">
              <a:schemeClr val="dk1"/>
            </a:fillRef>
            <a:effectRef idx="0">
              <a:schemeClr val="dk1"/>
            </a:effectRef>
            <a:fontRef idx="minor">
              <a:schemeClr val="tx1"/>
            </a:fontRef>
          </p:style>
        </p:cxnSp>
      </p:grpSp>
      <p:grpSp>
        <p:nvGrpSpPr>
          <p:cNvPr id="24" name="Gruppe 23">
            <a:extLst>
              <a:ext uri="{FF2B5EF4-FFF2-40B4-BE49-F238E27FC236}">
                <a16:creationId xmlns:a16="http://schemas.microsoft.com/office/drawing/2014/main" id="{0470CA6A-FD5B-4130-B25C-9AB9B9AABFA8}"/>
              </a:ext>
            </a:extLst>
          </p:cNvPr>
          <p:cNvGrpSpPr/>
          <p:nvPr/>
        </p:nvGrpSpPr>
        <p:grpSpPr>
          <a:xfrm>
            <a:off x="3419872" y="3710228"/>
            <a:ext cx="2784886" cy="624240"/>
            <a:chOff x="3419872" y="3710228"/>
            <a:chExt cx="2784886" cy="624240"/>
          </a:xfrm>
        </p:grpSpPr>
        <p:sp>
          <p:nvSpPr>
            <p:cNvPr id="14" name="Rektangel 13">
              <a:extLst>
                <a:ext uri="{FF2B5EF4-FFF2-40B4-BE49-F238E27FC236}">
                  <a16:creationId xmlns:a16="http://schemas.microsoft.com/office/drawing/2014/main" id="{38A5592C-DEA5-4703-84A3-8D94B9A408CC}"/>
                </a:ext>
              </a:extLst>
            </p:cNvPr>
            <p:cNvSpPr/>
            <p:nvPr/>
          </p:nvSpPr>
          <p:spPr>
            <a:xfrm>
              <a:off x="3995940" y="3880925"/>
              <a:ext cx="2208818" cy="453543"/>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da-DK" dirty="0"/>
                <a:t>Tid og resurser</a:t>
              </a:r>
            </a:p>
          </p:txBody>
        </p:sp>
        <p:cxnSp>
          <p:nvCxnSpPr>
            <p:cNvPr id="19" name="Lige pilforbindelse 18">
              <a:extLst>
                <a:ext uri="{FF2B5EF4-FFF2-40B4-BE49-F238E27FC236}">
                  <a16:creationId xmlns:a16="http://schemas.microsoft.com/office/drawing/2014/main" id="{3B0B8D68-936D-4E5F-BF85-161CC3D19158}"/>
                </a:ext>
              </a:extLst>
            </p:cNvPr>
            <p:cNvCxnSpPr/>
            <p:nvPr/>
          </p:nvCxnSpPr>
          <p:spPr>
            <a:xfrm>
              <a:off x="3419872" y="3710228"/>
              <a:ext cx="815518" cy="39544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grpSp>
        <p:nvGrpSpPr>
          <p:cNvPr id="25" name="Gruppe 24">
            <a:extLst>
              <a:ext uri="{FF2B5EF4-FFF2-40B4-BE49-F238E27FC236}">
                <a16:creationId xmlns:a16="http://schemas.microsoft.com/office/drawing/2014/main" id="{E50A6FB1-1426-4558-9B2F-6D771A763BF2}"/>
              </a:ext>
            </a:extLst>
          </p:cNvPr>
          <p:cNvGrpSpPr/>
          <p:nvPr/>
        </p:nvGrpSpPr>
        <p:grpSpPr>
          <a:xfrm>
            <a:off x="3059832" y="4119477"/>
            <a:ext cx="2455511" cy="1644118"/>
            <a:chOff x="3059832" y="4119477"/>
            <a:chExt cx="2455511" cy="1396016"/>
          </a:xfrm>
        </p:grpSpPr>
        <p:sp>
          <p:nvSpPr>
            <p:cNvPr id="15" name="Rektangel 14">
              <a:extLst>
                <a:ext uri="{FF2B5EF4-FFF2-40B4-BE49-F238E27FC236}">
                  <a16:creationId xmlns:a16="http://schemas.microsoft.com/office/drawing/2014/main" id="{D8ED4F80-3DBA-4069-BC13-73083BBD0FBB}"/>
                </a:ext>
              </a:extLst>
            </p:cNvPr>
            <p:cNvSpPr/>
            <p:nvPr/>
          </p:nvSpPr>
          <p:spPr>
            <a:xfrm>
              <a:off x="3329728" y="4918074"/>
              <a:ext cx="2185615" cy="597419"/>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da-DK" dirty="0"/>
                <a:t>Seniorpolitik Livsfasepolitik</a:t>
              </a:r>
            </a:p>
          </p:txBody>
        </p:sp>
        <p:cxnSp>
          <p:nvCxnSpPr>
            <p:cNvPr id="21" name="Lige pilforbindelse 20">
              <a:extLst>
                <a:ext uri="{FF2B5EF4-FFF2-40B4-BE49-F238E27FC236}">
                  <a16:creationId xmlns:a16="http://schemas.microsoft.com/office/drawing/2014/main" id="{CD919A1D-4E22-4ED2-8C5F-A292C5028E7B}"/>
                </a:ext>
              </a:extLst>
            </p:cNvPr>
            <p:cNvCxnSpPr/>
            <p:nvPr/>
          </p:nvCxnSpPr>
          <p:spPr>
            <a:xfrm>
              <a:off x="3059832" y="4119477"/>
              <a:ext cx="492343" cy="91357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grpSp>
        <p:nvGrpSpPr>
          <p:cNvPr id="29" name="Gruppe 28">
            <a:extLst>
              <a:ext uri="{FF2B5EF4-FFF2-40B4-BE49-F238E27FC236}">
                <a16:creationId xmlns:a16="http://schemas.microsoft.com/office/drawing/2014/main" id="{FA22C1D8-3FFA-480B-AD96-59AE516202CD}"/>
              </a:ext>
            </a:extLst>
          </p:cNvPr>
          <p:cNvGrpSpPr/>
          <p:nvPr/>
        </p:nvGrpSpPr>
        <p:grpSpPr>
          <a:xfrm>
            <a:off x="1140315" y="4240964"/>
            <a:ext cx="1512168" cy="1306847"/>
            <a:chOff x="1140315" y="4240964"/>
            <a:chExt cx="1512168" cy="1306847"/>
          </a:xfrm>
        </p:grpSpPr>
        <p:sp>
          <p:nvSpPr>
            <p:cNvPr id="26" name="Rektangel 25">
              <a:extLst>
                <a:ext uri="{FF2B5EF4-FFF2-40B4-BE49-F238E27FC236}">
                  <a16:creationId xmlns:a16="http://schemas.microsoft.com/office/drawing/2014/main" id="{DFCBB7D2-24AB-443E-A8B8-B93103B20B25}"/>
                </a:ext>
              </a:extLst>
            </p:cNvPr>
            <p:cNvSpPr/>
            <p:nvPr/>
          </p:nvSpPr>
          <p:spPr>
            <a:xfrm>
              <a:off x="1140315" y="5060002"/>
              <a:ext cx="1512168" cy="487809"/>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da-DK" dirty="0"/>
                <a:t>Inklusion</a:t>
              </a:r>
            </a:p>
          </p:txBody>
        </p:sp>
        <p:cxnSp>
          <p:nvCxnSpPr>
            <p:cNvPr id="28" name="Lige pilforbindelse 27">
              <a:extLst>
                <a:ext uri="{FF2B5EF4-FFF2-40B4-BE49-F238E27FC236}">
                  <a16:creationId xmlns:a16="http://schemas.microsoft.com/office/drawing/2014/main" id="{7C66F1B9-B781-43FE-ABC9-C81242EB3896}"/>
                </a:ext>
              </a:extLst>
            </p:cNvPr>
            <p:cNvCxnSpPr/>
            <p:nvPr/>
          </p:nvCxnSpPr>
          <p:spPr>
            <a:xfrm flipH="1">
              <a:off x="2123728" y="4240964"/>
              <a:ext cx="216024" cy="792089"/>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grpSp>
      <p:sp>
        <p:nvSpPr>
          <p:cNvPr id="30" name="Rektangel 29">
            <a:extLst>
              <a:ext uri="{FF2B5EF4-FFF2-40B4-BE49-F238E27FC236}">
                <a16:creationId xmlns:a16="http://schemas.microsoft.com/office/drawing/2014/main" id="{2996D638-705B-4E42-9432-745CE23E41E7}"/>
              </a:ext>
            </a:extLst>
          </p:cNvPr>
          <p:cNvSpPr/>
          <p:nvPr/>
        </p:nvSpPr>
        <p:spPr>
          <a:xfrm>
            <a:off x="6418833" y="1835231"/>
            <a:ext cx="2185615" cy="4042041"/>
          </a:xfrm>
          <a:prstGeom prst="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a-DK" dirty="0">
                <a:solidFill>
                  <a:schemeClr val="tx1"/>
                </a:solidFill>
              </a:rPr>
              <a:t>Kan inklusion finansieres i en overenskomst?</a:t>
            </a:r>
          </a:p>
          <a:p>
            <a:pPr marL="285750" indent="-285750">
              <a:buFont typeface="Arial" panose="020B0604020202020204" pitchFamily="34" charset="0"/>
              <a:buChar char="•"/>
            </a:pPr>
            <a:r>
              <a:rPr lang="da-DK" dirty="0">
                <a:solidFill>
                  <a:schemeClr val="tx1"/>
                </a:solidFill>
              </a:rPr>
              <a:t>Vil vi have en uddannelsesfond?</a:t>
            </a:r>
          </a:p>
          <a:p>
            <a:pPr marL="285750" indent="-285750">
              <a:buFont typeface="Arial" panose="020B0604020202020204" pitchFamily="34" charset="0"/>
              <a:buChar char="•"/>
            </a:pPr>
            <a:r>
              <a:rPr lang="da-DK" dirty="0">
                <a:solidFill>
                  <a:schemeClr val="tx1"/>
                </a:solidFill>
              </a:rPr>
              <a:t>Kan vi sikre reallønnen i inflationstider?</a:t>
            </a:r>
          </a:p>
          <a:p>
            <a:pPr marL="285750" indent="-285750">
              <a:buFont typeface="Arial" panose="020B0604020202020204" pitchFamily="34" charset="0"/>
              <a:buChar char="•"/>
            </a:pPr>
            <a:r>
              <a:rPr lang="da-DK" dirty="0">
                <a:solidFill>
                  <a:schemeClr val="tx1"/>
                </a:solidFill>
              </a:rPr>
              <a:t>Hvordan rimer livsfasepolitik på St. Bededag?</a:t>
            </a:r>
          </a:p>
          <a:p>
            <a:pPr marL="285750" indent="-285750">
              <a:buFont typeface="Arial" panose="020B0604020202020204" pitchFamily="34" charset="0"/>
              <a:buChar char="•"/>
            </a:pPr>
            <a:endParaRPr lang="da-DK" dirty="0">
              <a:solidFill>
                <a:schemeClr val="tx1"/>
              </a:solidFill>
            </a:endParaRPr>
          </a:p>
        </p:txBody>
      </p:sp>
    </p:spTree>
    <p:extLst>
      <p:ext uri="{BB962C8B-B14F-4D97-AF65-F5344CB8AC3E}">
        <p14:creationId xmlns:p14="http://schemas.microsoft.com/office/powerpoint/2010/main" val="1485665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A6A647-3A94-4655-980C-3B08EE631445}"/>
              </a:ext>
            </a:extLst>
          </p:cNvPr>
          <p:cNvSpPr>
            <a:spLocks noGrp="1"/>
          </p:cNvSpPr>
          <p:nvPr>
            <p:ph type="title"/>
          </p:nvPr>
        </p:nvSpPr>
        <p:spPr/>
        <p:txBody>
          <a:bodyPr/>
          <a:lstStyle/>
          <a:p>
            <a:r>
              <a:rPr lang="da-DK" dirty="0"/>
              <a:t>Kommunalt Budget 2024</a:t>
            </a:r>
          </a:p>
        </p:txBody>
      </p:sp>
      <p:sp>
        <p:nvSpPr>
          <p:cNvPr id="3" name="Pladsholder til indhold 2">
            <a:extLst>
              <a:ext uri="{FF2B5EF4-FFF2-40B4-BE49-F238E27FC236}">
                <a16:creationId xmlns:a16="http://schemas.microsoft.com/office/drawing/2014/main" id="{86ADED1F-E2FA-44AC-95FC-9C285DC1E43E}"/>
              </a:ext>
            </a:extLst>
          </p:cNvPr>
          <p:cNvSpPr>
            <a:spLocks noGrp="1"/>
          </p:cNvSpPr>
          <p:nvPr>
            <p:ph sz="quarter" idx="1"/>
          </p:nvPr>
        </p:nvSpPr>
        <p:spPr/>
        <p:style>
          <a:lnRef idx="2">
            <a:schemeClr val="accent1"/>
          </a:lnRef>
          <a:fillRef idx="1">
            <a:schemeClr val="lt1"/>
          </a:fillRef>
          <a:effectRef idx="0">
            <a:schemeClr val="accent1"/>
          </a:effectRef>
          <a:fontRef idx="minor">
            <a:schemeClr val="dk1"/>
          </a:fontRef>
        </p:style>
        <p:txBody>
          <a:bodyPr/>
          <a:lstStyle/>
          <a:p>
            <a:pPr marL="0" indent="0">
              <a:buNone/>
            </a:pPr>
            <a:endParaRPr lang="da-DK" dirty="0"/>
          </a:p>
        </p:txBody>
      </p:sp>
      <p:sp>
        <p:nvSpPr>
          <p:cNvPr id="4" name="Ellipse 3">
            <a:extLst>
              <a:ext uri="{FF2B5EF4-FFF2-40B4-BE49-F238E27FC236}">
                <a16:creationId xmlns:a16="http://schemas.microsoft.com/office/drawing/2014/main" id="{28077F95-C4E9-4D05-9F58-C61965D90EF3}"/>
              </a:ext>
            </a:extLst>
          </p:cNvPr>
          <p:cNvSpPr/>
          <p:nvPr/>
        </p:nvSpPr>
        <p:spPr>
          <a:xfrm>
            <a:off x="1537036" y="2296749"/>
            <a:ext cx="2376264" cy="2304255"/>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solidFill>
                  <a:schemeClr val="tx1"/>
                </a:solidFill>
              </a:rPr>
              <a:t>Kommunalt Budget</a:t>
            </a:r>
          </a:p>
        </p:txBody>
      </p:sp>
      <p:grpSp>
        <p:nvGrpSpPr>
          <p:cNvPr id="22" name="Gruppe 21">
            <a:extLst>
              <a:ext uri="{FF2B5EF4-FFF2-40B4-BE49-F238E27FC236}">
                <a16:creationId xmlns:a16="http://schemas.microsoft.com/office/drawing/2014/main" id="{7C248CC0-1EE4-4D3F-8547-C92FDFBE073E}"/>
              </a:ext>
            </a:extLst>
          </p:cNvPr>
          <p:cNvGrpSpPr/>
          <p:nvPr/>
        </p:nvGrpSpPr>
        <p:grpSpPr>
          <a:xfrm>
            <a:off x="3419872" y="1835231"/>
            <a:ext cx="1969590" cy="1087973"/>
            <a:chOff x="3419872" y="1835231"/>
            <a:chExt cx="1969590" cy="1087973"/>
          </a:xfrm>
          <a:solidFill>
            <a:schemeClr val="accent1">
              <a:lumMod val="20000"/>
              <a:lumOff val="80000"/>
            </a:schemeClr>
          </a:solidFill>
        </p:grpSpPr>
        <p:sp>
          <p:nvSpPr>
            <p:cNvPr id="7" name="Tekstfelt 6">
              <a:extLst>
                <a:ext uri="{FF2B5EF4-FFF2-40B4-BE49-F238E27FC236}">
                  <a16:creationId xmlns:a16="http://schemas.microsoft.com/office/drawing/2014/main" id="{FAF3CAD4-CB90-46CA-825C-826E8B3073D8}"/>
                </a:ext>
              </a:extLst>
            </p:cNvPr>
            <p:cNvSpPr txBox="1"/>
            <p:nvPr/>
          </p:nvSpPr>
          <p:spPr>
            <a:xfrm>
              <a:off x="4235390" y="1835231"/>
              <a:ext cx="1154072" cy="369332"/>
            </a:xfrm>
            <a:prstGeom prst="rect">
              <a:avLst/>
            </a:prstGeom>
            <a:grp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da-DK" dirty="0">
                  <a:solidFill>
                    <a:schemeClr val="tx1"/>
                  </a:solidFill>
                </a:rPr>
                <a:t>Inflation</a:t>
              </a:r>
            </a:p>
          </p:txBody>
        </p:sp>
        <p:cxnSp>
          <p:nvCxnSpPr>
            <p:cNvPr id="6" name="Lige pilforbindelse 5">
              <a:extLst>
                <a:ext uri="{FF2B5EF4-FFF2-40B4-BE49-F238E27FC236}">
                  <a16:creationId xmlns:a16="http://schemas.microsoft.com/office/drawing/2014/main" id="{F13C2A44-84B8-4034-A9BE-E62D4D9BB739}"/>
                </a:ext>
              </a:extLst>
            </p:cNvPr>
            <p:cNvCxnSpPr>
              <a:cxnSpLocks/>
            </p:cNvCxnSpPr>
            <p:nvPr/>
          </p:nvCxnSpPr>
          <p:spPr>
            <a:xfrm flipV="1">
              <a:off x="3419872" y="2204563"/>
              <a:ext cx="947821" cy="718641"/>
            </a:xfrm>
            <a:prstGeom prst="straightConnector1">
              <a:avLst/>
            </a:prstGeom>
            <a:grpFill/>
            <a:ln>
              <a:tailEnd type="triangle"/>
            </a:ln>
          </p:spPr>
          <p:style>
            <a:lnRef idx="1">
              <a:schemeClr val="dk1"/>
            </a:lnRef>
            <a:fillRef idx="0">
              <a:schemeClr val="dk1"/>
            </a:fillRef>
            <a:effectRef idx="0">
              <a:schemeClr val="dk1"/>
            </a:effectRef>
            <a:fontRef idx="minor">
              <a:schemeClr val="tx1"/>
            </a:fontRef>
          </p:style>
        </p:cxnSp>
      </p:grpSp>
      <p:grpSp>
        <p:nvGrpSpPr>
          <p:cNvPr id="23" name="Gruppe 22">
            <a:extLst>
              <a:ext uri="{FF2B5EF4-FFF2-40B4-BE49-F238E27FC236}">
                <a16:creationId xmlns:a16="http://schemas.microsoft.com/office/drawing/2014/main" id="{A6C934C0-2D01-4597-820B-598DA51B55E9}"/>
              </a:ext>
            </a:extLst>
          </p:cNvPr>
          <p:cNvGrpSpPr/>
          <p:nvPr/>
        </p:nvGrpSpPr>
        <p:grpSpPr>
          <a:xfrm>
            <a:off x="3419872" y="2782668"/>
            <a:ext cx="2784886" cy="369332"/>
            <a:chOff x="3419872" y="2782668"/>
            <a:chExt cx="2784886" cy="369332"/>
          </a:xfrm>
        </p:grpSpPr>
        <p:sp>
          <p:nvSpPr>
            <p:cNvPr id="13" name="Tekstfelt 12">
              <a:extLst>
                <a:ext uri="{FF2B5EF4-FFF2-40B4-BE49-F238E27FC236}">
                  <a16:creationId xmlns:a16="http://schemas.microsoft.com/office/drawing/2014/main" id="{E759A166-3719-4A8B-A399-CB9EF16E484C}"/>
                </a:ext>
              </a:extLst>
            </p:cNvPr>
            <p:cNvSpPr txBox="1"/>
            <p:nvPr/>
          </p:nvSpPr>
          <p:spPr>
            <a:xfrm>
              <a:off x="4235390" y="2782668"/>
              <a:ext cx="1969368" cy="369332"/>
            </a:xfrm>
            <a:prstGeom prst="rect">
              <a:avLst/>
            </a:prstGeom>
            <a:solidFill>
              <a:schemeClr val="accent1">
                <a:lumMod val="40000"/>
                <a:lumOff val="60000"/>
              </a:schemeClr>
            </a:solidFill>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lang="da-DK" dirty="0">
                  <a:solidFill>
                    <a:schemeClr val="tx1"/>
                  </a:solidFill>
                </a:rPr>
                <a:t>Kriser</a:t>
              </a:r>
            </a:p>
          </p:txBody>
        </p:sp>
        <p:cxnSp>
          <p:nvCxnSpPr>
            <p:cNvPr id="17" name="Lige pilforbindelse 16">
              <a:extLst>
                <a:ext uri="{FF2B5EF4-FFF2-40B4-BE49-F238E27FC236}">
                  <a16:creationId xmlns:a16="http://schemas.microsoft.com/office/drawing/2014/main" id="{2EC07428-02D5-437B-8754-D0DAB7DC89BA}"/>
                </a:ext>
              </a:extLst>
            </p:cNvPr>
            <p:cNvCxnSpPr>
              <a:endCxn id="13" idx="1"/>
            </p:cNvCxnSpPr>
            <p:nvPr/>
          </p:nvCxnSpPr>
          <p:spPr>
            <a:xfrm flipV="1">
              <a:off x="3419872" y="2967334"/>
              <a:ext cx="815518" cy="13849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grpSp>
        <p:nvGrpSpPr>
          <p:cNvPr id="24" name="Gruppe 23">
            <a:extLst>
              <a:ext uri="{FF2B5EF4-FFF2-40B4-BE49-F238E27FC236}">
                <a16:creationId xmlns:a16="http://schemas.microsoft.com/office/drawing/2014/main" id="{0470CA6A-FD5B-4130-B25C-9AB9B9AABFA8}"/>
              </a:ext>
            </a:extLst>
          </p:cNvPr>
          <p:cNvGrpSpPr/>
          <p:nvPr/>
        </p:nvGrpSpPr>
        <p:grpSpPr>
          <a:xfrm>
            <a:off x="3419872" y="3710228"/>
            <a:ext cx="2784886" cy="890776"/>
            <a:chOff x="3419872" y="3710228"/>
            <a:chExt cx="2784886" cy="890776"/>
          </a:xfrm>
          <a:solidFill>
            <a:schemeClr val="accent4">
              <a:lumMod val="50000"/>
            </a:schemeClr>
          </a:solidFill>
        </p:grpSpPr>
        <p:sp>
          <p:nvSpPr>
            <p:cNvPr id="14" name="Rektangel 13">
              <a:extLst>
                <a:ext uri="{FF2B5EF4-FFF2-40B4-BE49-F238E27FC236}">
                  <a16:creationId xmlns:a16="http://schemas.microsoft.com/office/drawing/2014/main" id="{38A5592C-DEA5-4703-84A3-8D94B9A408CC}"/>
                </a:ext>
              </a:extLst>
            </p:cNvPr>
            <p:cNvSpPr/>
            <p:nvPr/>
          </p:nvSpPr>
          <p:spPr>
            <a:xfrm>
              <a:off x="3995940" y="3880925"/>
              <a:ext cx="2208818" cy="720079"/>
            </a:xfrm>
            <a:prstGeom prst="rect">
              <a:avLst/>
            </a:prstGeom>
            <a:solidFill>
              <a:schemeClr val="accent1">
                <a:lumMod val="60000"/>
                <a:lumOff val="40000"/>
              </a:schemeClr>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da-DK" dirty="0">
                  <a:solidFill>
                    <a:schemeClr val="tx1"/>
                  </a:solidFill>
                </a:rPr>
                <a:t>Aftale Regering/KL</a:t>
              </a:r>
            </a:p>
          </p:txBody>
        </p:sp>
        <p:cxnSp>
          <p:nvCxnSpPr>
            <p:cNvPr id="19" name="Lige pilforbindelse 18">
              <a:extLst>
                <a:ext uri="{FF2B5EF4-FFF2-40B4-BE49-F238E27FC236}">
                  <a16:creationId xmlns:a16="http://schemas.microsoft.com/office/drawing/2014/main" id="{3B0B8D68-936D-4E5F-BF85-161CC3D19158}"/>
                </a:ext>
              </a:extLst>
            </p:cNvPr>
            <p:cNvCxnSpPr/>
            <p:nvPr/>
          </p:nvCxnSpPr>
          <p:spPr>
            <a:xfrm>
              <a:off x="3419872" y="3710228"/>
              <a:ext cx="815518" cy="395443"/>
            </a:xfrm>
            <a:prstGeom prst="straightConnector1">
              <a:avLst/>
            </a:prstGeom>
            <a:grpFill/>
            <a:ln>
              <a:tailEnd type="triangle"/>
            </a:ln>
          </p:spPr>
          <p:style>
            <a:lnRef idx="1">
              <a:schemeClr val="dk1"/>
            </a:lnRef>
            <a:fillRef idx="0">
              <a:schemeClr val="dk1"/>
            </a:fillRef>
            <a:effectRef idx="0">
              <a:schemeClr val="dk1"/>
            </a:effectRef>
            <a:fontRef idx="minor">
              <a:schemeClr val="tx1"/>
            </a:fontRef>
          </p:style>
        </p:cxnSp>
      </p:grpSp>
      <p:grpSp>
        <p:nvGrpSpPr>
          <p:cNvPr id="25" name="Gruppe 24">
            <a:extLst>
              <a:ext uri="{FF2B5EF4-FFF2-40B4-BE49-F238E27FC236}">
                <a16:creationId xmlns:a16="http://schemas.microsoft.com/office/drawing/2014/main" id="{E50A6FB1-1426-4558-9B2F-6D771A763BF2}"/>
              </a:ext>
            </a:extLst>
          </p:cNvPr>
          <p:cNvGrpSpPr/>
          <p:nvPr/>
        </p:nvGrpSpPr>
        <p:grpSpPr>
          <a:xfrm>
            <a:off x="3059832" y="4119477"/>
            <a:ext cx="2329630" cy="1527564"/>
            <a:chOff x="3059832" y="4119477"/>
            <a:chExt cx="2329630" cy="1527564"/>
          </a:xfrm>
        </p:grpSpPr>
        <p:sp>
          <p:nvSpPr>
            <p:cNvPr id="15" name="Rektangel 14">
              <a:extLst>
                <a:ext uri="{FF2B5EF4-FFF2-40B4-BE49-F238E27FC236}">
                  <a16:creationId xmlns:a16="http://schemas.microsoft.com/office/drawing/2014/main" id="{D8ED4F80-3DBA-4069-BC13-73083BBD0FBB}"/>
                </a:ext>
              </a:extLst>
            </p:cNvPr>
            <p:cNvSpPr/>
            <p:nvPr/>
          </p:nvSpPr>
          <p:spPr>
            <a:xfrm>
              <a:off x="3203848" y="4882233"/>
              <a:ext cx="2185614" cy="764808"/>
            </a:xfrm>
            <a:prstGeom prst="rect">
              <a:avLst/>
            </a:prstGeom>
            <a:solidFill>
              <a:schemeClr val="accent1">
                <a:lumMod val="75000"/>
              </a:schemeClr>
            </a:solidFill>
          </p:spPr>
          <p:style>
            <a:lnRef idx="3">
              <a:schemeClr val="lt1"/>
            </a:lnRef>
            <a:fillRef idx="1">
              <a:schemeClr val="accent2"/>
            </a:fillRef>
            <a:effectRef idx="1">
              <a:schemeClr val="accent2"/>
            </a:effectRef>
            <a:fontRef idx="minor">
              <a:schemeClr val="lt1"/>
            </a:fontRef>
          </p:style>
          <p:txBody>
            <a:bodyPr rtlCol="0" anchor="ctr"/>
            <a:lstStyle/>
            <a:p>
              <a:pPr algn="ctr"/>
              <a:r>
                <a:rPr lang="da-DK" dirty="0"/>
                <a:t>Demografi</a:t>
              </a:r>
            </a:p>
          </p:txBody>
        </p:sp>
        <p:cxnSp>
          <p:nvCxnSpPr>
            <p:cNvPr id="21" name="Lige pilforbindelse 20">
              <a:extLst>
                <a:ext uri="{FF2B5EF4-FFF2-40B4-BE49-F238E27FC236}">
                  <a16:creationId xmlns:a16="http://schemas.microsoft.com/office/drawing/2014/main" id="{CD919A1D-4E22-4ED2-8C5F-A292C5028E7B}"/>
                </a:ext>
              </a:extLst>
            </p:cNvPr>
            <p:cNvCxnSpPr/>
            <p:nvPr/>
          </p:nvCxnSpPr>
          <p:spPr>
            <a:xfrm>
              <a:off x="3059832" y="4119477"/>
              <a:ext cx="492343" cy="91357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grpSp>
        <p:nvGrpSpPr>
          <p:cNvPr id="29" name="Gruppe 28">
            <a:extLst>
              <a:ext uri="{FF2B5EF4-FFF2-40B4-BE49-F238E27FC236}">
                <a16:creationId xmlns:a16="http://schemas.microsoft.com/office/drawing/2014/main" id="{FA22C1D8-3FFA-480B-AD96-59AE516202CD}"/>
              </a:ext>
            </a:extLst>
          </p:cNvPr>
          <p:cNvGrpSpPr/>
          <p:nvPr/>
        </p:nvGrpSpPr>
        <p:grpSpPr>
          <a:xfrm>
            <a:off x="1043608" y="4240964"/>
            <a:ext cx="1672058" cy="1360438"/>
            <a:chOff x="1043608" y="4240964"/>
            <a:chExt cx="1672058" cy="1360438"/>
          </a:xfrm>
          <a:solidFill>
            <a:schemeClr val="accent1">
              <a:lumMod val="50000"/>
            </a:schemeClr>
          </a:solidFill>
        </p:grpSpPr>
        <p:sp>
          <p:nvSpPr>
            <p:cNvPr id="26" name="Rektangel 25">
              <a:extLst>
                <a:ext uri="{FF2B5EF4-FFF2-40B4-BE49-F238E27FC236}">
                  <a16:creationId xmlns:a16="http://schemas.microsoft.com/office/drawing/2014/main" id="{DFCBB7D2-24AB-443E-A8B8-B93103B20B25}"/>
                </a:ext>
              </a:extLst>
            </p:cNvPr>
            <p:cNvSpPr/>
            <p:nvPr/>
          </p:nvSpPr>
          <p:spPr>
            <a:xfrm>
              <a:off x="1043608" y="4836594"/>
              <a:ext cx="1672058" cy="764808"/>
            </a:xfrm>
            <a:prstGeom prst="rect">
              <a:avLst/>
            </a:prstGeom>
            <a:grpFill/>
          </p:spPr>
          <p:style>
            <a:lnRef idx="3">
              <a:schemeClr val="lt1"/>
            </a:lnRef>
            <a:fillRef idx="1">
              <a:schemeClr val="dk1"/>
            </a:fillRef>
            <a:effectRef idx="1">
              <a:schemeClr val="dk1"/>
            </a:effectRef>
            <a:fontRef idx="minor">
              <a:schemeClr val="lt1"/>
            </a:fontRef>
          </p:style>
          <p:txBody>
            <a:bodyPr rtlCol="0" anchor="ctr"/>
            <a:lstStyle/>
            <a:p>
              <a:pPr algn="ctr"/>
              <a:r>
                <a:rPr lang="da-DK" dirty="0"/>
                <a:t>Serviceramme</a:t>
              </a:r>
            </a:p>
          </p:txBody>
        </p:sp>
        <p:cxnSp>
          <p:nvCxnSpPr>
            <p:cNvPr id="28" name="Lige pilforbindelse 27">
              <a:extLst>
                <a:ext uri="{FF2B5EF4-FFF2-40B4-BE49-F238E27FC236}">
                  <a16:creationId xmlns:a16="http://schemas.microsoft.com/office/drawing/2014/main" id="{7C66F1B9-B781-43FE-ABC9-C81242EB3896}"/>
                </a:ext>
              </a:extLst>
            </p:cNvPr>
            <p:cNvCxnSpPr/>
            <p:nvPr/>
          </p:nvCxnSpPr>
          <p:spPr>
            <a:xfrm flipH="1">
              <a:off x="2123728" y="4240964"/>
              <a:ext cx="216024" cy="79208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
        <p:nvSpPr>
          <p:cNvPr id="20" name="Rektangel 19">
            <a:extLst>
              <a:ext uri="{FF2B5EF4-FFF2-40B4-BE49-F238E27FC236}">
                <a16:creationId xmlns:a16="http://schemas.microsoft.com/office/drawing/2014/main" id="{41234313-963B-42A1-8541-DDC76EC119E3}"/>
              </a:ext>
            </a:extLst>
          </p:cNvPr>
          <p:cNvSpPr/>
          <p:nvPr/>
        </p:nvSpPr>
        <p:spPr>
          <a:xfrm>
            <a:off x="6418833" y="1835231"/>
            <a:ext cx="2185615" cy="404204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da-DK" dirty="0">
                <a:solidFill>
                  <a:schemeClr val="tx1"/>
                </a:solidFill>
              </a:rPr>
              <a:t>Besparelser på administration</a:t>
            </a:r>
          </a:p>
          <a:p>
            <a:endParaRPr lang="da-DK" dirty="0">
              <a:solidFill>
                <a:schemeClr val="tx1"/>
              </a:solidFill>
            </a:endParaRPr>
          </a:p>
          <a:p>
            <a:pPr marL="285750" indent="-285750">
              <a:buFont typeface="Arial" panose="020B0604020202020204" pitchFamily="34" charset="0"/>
              <a:buChar char="•"/>
            </a:pPr>
            <a:r>
              <a:rPr lang="da-DK" dirty="0">
                <a:solidFill>
                  <a:schemeClr val="tx1"/>
                </a:solidFill>
              </a:rPr>
              <a:t>Prioritering af skoleområdet mm?</a:t>
            </a:r>
          </a:p>
          <a:p>
            <a:endParaRPr lang="da-DK" dirty="0">
              <a:solidFill>
                <a:schemeClr val="tx1"/>
              </a:solidFill>
            </a:endParaRPr>
          </a:p>
          <a:p>
            <a:pPr marL="285750" indent="-285750">
              <a:buFont typeface="Arial" panose="020B0604020202020204" pitchFamily="34" charset="0"/>
              <a:buChar char="•"/>
            </a:pPr>
            <a:r>
              <a:rPr lang="da-DK" dirty="0">
                <a:solidFill>
                  <a:schemeClr val="tx1"/>
                </a:solidFill>
              </a:rPr>
              <a:t>Frisættelse?</a:t>
            </a:r>
          </a:p>
          <a:p>
            <a:pPr marL="285750" indent="-285750">
              <a:buFont typeface="Arial" panose="020B0604020202020204" pitchFamily="34" charset="0"/>
              <a:buChar char="•"/>
            </a:pPr>
            <a:endParaRPr lang="da-DK" dirty="0">
              <a:solidFill>
                <a:schemeClr val="tx1"/>
              </a:solidFill>
            </a:endParaRPr>
          </a:p>
          <a:p>
            <a:pPr marL="285750" indent="-285750">
              <a:buFont typeface="Arial" panose="020B0604020202020204" pitchFamily="34" charset="0"/>
              <a:buChar char="•"/>
            </a:pPr>
            <a:r>
              <a:rPr lang="da-DK" dirty="0">
                <a:solidFill>
                  <a:schemeClr val="tx1"/>
                </a:solidFill>
              </a:rPr>
              <a:t>Det specialiserede område?</a:t>
            </a:r>
          </a:p>
          <a:p>
            <a:pPr marL="285750" indent="-285750">
              <a:buFont typeface="Arial" panose="020B0604020202020204" pitchFamily="34" charset="0"/>
              <a:buChar char="•"/>
            </a:pPr>
            <a:endParaRPr lang="da-DK" dirty="0">
              <a:solidFill>
                <a:schemeClr val="tx1"/>
              </a:solidFill>
            </a:endParaRPr>
          </a:p>
          <a:p>
            <a:pPr marL="285750" indent="-285750">
              <a:buFont typeface="Arial" panose="020B0604020202020204" pitchFamily="34" charset="0"/>
              <a:buChar char="•"/>
            </a:pPr>
            <a:r>
              <a:rPr lang="da-DK" dirty="0">
                <a:solidFill>
                  <a:schemeClr val="tx1"/>
                </a:solidFill>
              </a:rPr>
              <a:t>Tildelingsmodel?</a:t>
            </a:r>
          </a:p>
          <a:p>
            <a:pPr marL="285750" indent="-285750">
              <a:buFont typeface="Arial" panose="020B0604020202020204" pitchFamily="34" charset="0"/>
              <a:buChar char="•"/>
            </a:pPr>
            <a:endParaRPr lang="da-DK" dirty="0">
              <a:solidFill>
                <a:schemeClr val="tx1"/>
              </a:solidFill>
            </a:endParaRPr>
          </a:p>
        </p:txBody>
      </p:sp>
    </p:spTree>
    <p:extLst>
      <p:ext uri="{BB962C8B-B14F-4D97-AF65-F5344CB8AC3E}">
        <p14:creationId xmlns:p14="http://schemas.microsoft.com/office/powerpoint/2010/main" val="12527182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YM83EztNbkKIafFcMU3FwQ"/>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aCPmmt76P0iGdRTwtFFQVg"/>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DaNtr5GxwkWmOQLJ4EER5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Uis4H5TOn0ONnVc6eay2qw"/>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wTDGLd1v2Uupa.D8xqAM0g"/>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1PIhyEOXt0qpOD7u6WrzPA"/>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XSqfnHzatkWop9KQ8KWvA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SytpKU1to0exnyS6jFcli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zcra7khdGEikAx_ODKgg6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N92fn1sDn0OfPjcvu64.tg"/>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9k_OBP_i80idbXdNE7AeoQ"/>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G9i.Bt7.akSkvFo3fVtqcQ"/>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kcxCnDRnu02CtHXEq7pwYQ"/>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Median</Template>
  <TotalTime>3198</TotalTime>
  <Words>1818</Words>
  <Application>Microsoft Office PowerPoint</Application>
  <PresentationFormat>Skærmshow (4:3)</PresentationFormat>
  <Paragraphs>725</Paragraphs>
  <Slides>19</Slides>
  <Notes>1</Notes>
  <HiddenSlides>0</HiddenSlides>
  <MMClips>0</MMClips>
  <ScaleCrop>false</ScaleCrop>
  <HeadingPairs>
    <vt:vector size="6" baseType="variant">
      <vt:variant>
        <vt:lpstr>Benyttede skrifttyper</vt:lpstr>
      </vt:variant>
      <vt:variant>
        <vt:i4>10</vt:i4>
      </vt:variant>
      <vt:variant>
        <vt:lpstr>Tema</vt:lpstr>
      </vt:variant>
      <vt:variant>
        <vt:i4>1</vt:i4>
      </vt:variant>
      <vt:variant>
        <vt:lpstr>Slidetitler</vt:lpstr>
      </vt:variant>
      <vt:variant>
        <vt:i4>19</vt:i4>
      </vt:variant>
    </vt:vector>
  </HeadingPairs>
  <TitlesOfParts>
    <vt:vector size="30" baseType="lpstr">
      <vt:lpstr>Arial</vt:lpstr>
      <vt:lpstr>Calibri</vt:lpstr>
      <vt:lpstr>franklin-gothic-urw-cond</vt:lpstr>
      <vt:lpstr>Georgia</vt:lpstr>
      <vt:lpstr>Gill Sans</vt:lpstr>
      <vt:lpstr>proxima-nova-alt</vt:lpstr>
      <vt:lpstr>Times New Roman</vt:lpstr>
      <vt:lpstr>Tw Cen MT</vt:lpstr>
      <vt:lpstr>Wingdings</vt:lpstr>
      <vt:lpstr>Wingdings 2</vt:lpstr>
      <vt:lpstr>Median</vt:lpstr>
      <vt:lpstr>Generalforsamling 2023</vt:lpstr>
      <vt:lpstr>Det er i dag et vejr - et solskinsvejr </vt:lpstr>
      <vt:lpstr>PowerPoint-præsentation</vt:lpstr>
      <vt:lpstr>Dagsorden</vt:lpstr>
      <vt:lpstr>Forslag til forretningsorden ved generalforsamlingen 2022 </vt:lpstr>
      <vt:lpstr>Formandens beretning</vt:lpstr>
      <vt:lpstr>Rekruttering og fastholdelse</vt:lpstr>
      <vt:lpstr>OK-24</vt:lpstr>
      <vt:lpstr>Kommunalt Budget 2024</vt:lpstr>
      <vt:lpstr>Lokalaftale</vt:lpstr>
      <vt:lpstr>Medlemmer</vt:lpstr>
      <vt:lpstr>GF-23, punkt 3: Regnskab 2022 kredskassen </vt:lpstr>
      <vt:lpstr>GF 22, punkt 3: Regnskab 2022 Særlig Fond</vt:lpstr>
      <vt:lpstr>GF 23, punkt 4: Indkomne forslag</vt:lpstr>
      <vt:lpstr>GF 23, punkt 4: Indkomne forslag</vt:lpstr>
      <vt:lpstr>GF 23, punkt 5: Fastsættelse af ydelser</vt:lpstr>
      <vt:lpstr>GF 23, punkt 6: Budget 2024 Kredskassen</vt:lpstr>
      <vt:lpstr>GF 23, punkt 6: Budget 2024 Særlig Fond</vt:lpstr>
      <vt:lpstr>GF 23, punkt 7: Eventuelt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Generalforsamling 2018</dc:title>
  <dc:creator>Marianne Toftgaard</dc:creator>
  <cp:lastModifiedBy>Marianne Toftgaard</cp:lastModifiedBy>
  <cp:revision>89</cp:revision>
  <cp:lastPrinted>2023-03-23T13:04:54Z</cp:lastPrinted>
  <dcterms:created xsi:type="dcterms:W3CDTF">2018-03-14T10:44:17Z</dcterms:created>
  <dcterms:modified xsi:type="dcterms:W3CDTF">2023-03-29T09:09:57Z</dcterms:modified>
</cp:coreProperties>
</file>